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73" r:id="rId11"/>
    <p:sldId id="265" r:id="rId12"/>
    <p:sldId id="266" r:id="rId13"/>
    <p:sldId id="272" r:id="rId14"/>
    <p:sldId id="269" r:id="rId15"/>
    <p:sldId id="270" r:id="rId16"/>
    <p:sldId id="271" r:id="rId17"/>
  </p:sldIdLst>
  <p:sldSz cx="10693400" cy="6019800"/>
  <p:notesSz cx="10693400" cy="60198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3" d="100"/>
          <a:sy n="93" d="100"/>
        </p:scale>
        <p:origin x="710" y="67"/>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2381"/>
            <a:ext cx="10693400" cy="6015031"/>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1247562" y="1762340"/>
            <a:ext cx="8198274" cy="71310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604010" y="3371088"/>
            <a:ext cx="7485380" cy="15049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9/29/2021</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2381"/>
            <a:ext cx="10693400" cy="6015031"/>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200" b="0" i="0">
                <a:solidFill>
                  <a:srgbClr val="303030"/>
                </a:solidFill>
                <a:latin typeface="RobotoRegular"/>
                <a:cs typeface="RobotoRegular"/>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9/29/2021</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00" b="0" i="0">
                <a:solidFill>
                  <a:srgbClr val="303030"/>
                </a:solidFill>
                <a:latin typeface="RobotoRegular"/>
                <a:cs typeface="RobotoRegular"/>
              </a:defRPr>
            </a:lvl1pPr>
          </a:lstStyle>
          <a:p>
            <a:endParaRPr/>
          </a:p>
        </p:txBody>
      </p:sp>
      <p:sp>
        <p:nvSpPr>
          <p:cNvPr id="3" name="Holder 3"/>
          <p:cNvSpPr>
            <a:spLocks noGrp="1"/>
          </p:cNvSpPr>
          <p:nvPr>
            <p:ph sz="half" idx="2"/>
          </p:nvPr>
        </p:nvSpPr>
        <p:spPr>
          <a:xfrm>
            <a:off x="534670" y="1384554"/>
            <a:ext cx="4651629" cy="397306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507101" y="1384554"/>
            <a:ext cx="4651629" cy="397306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9/29/2021</a:t>
            </a:fld>
            <a:endParaRPr lang="en-US"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00" b="0" i="0">
                <a:solidFill>
                  <a:srgbClr val="303030"/>
                </a:solidFill>
                <a:latin typeface="RobotoRegular"/>
                <a:cs typeface="RobotoRegula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9/29/2021</a:t>
            </a:fld>
            <a:endParaRPr lang="en-US"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9/29/2021</a:t>
            </a:fld>
            <a:endParaRPr lang="en-US"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2381"/>
            <a:ext cx="10693400" cy="6015031"/>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4261334" y="635741"/>
            <a:ext cx="2170731" cy="667385"/>
          </a:xfrm>
          <a:prstGeom prst="rect">
            <a:avLst/>
          </a:prstGeom>
        </p:spPr>
        <p:txBody>
          <a:bodyPr wrap="square" lIns="0" tIns="0" rIns="0" bIns="0">
            <a:spAutoFit/>
          </a:bodyPr>
          <a:lstStyle>
            <a:lvl1pPr>
              <a:defRPr sz="4200" b="0" i="0">
                <a:solidFill>
                  <a:srgbClr val="303030"/>
                </a:solidFill>
                <a:latin typeface="RobotoRegular"/>
                <a:cs typeface="RobotoRegular"/>
              </a:defRPr>
            </a:lvl1pPr>
          </a:lstStyle>
          <a:p>
            <a:endParaRPr/>
          </a:p>
        </p:txBody>
      </p:sp>
      <p:sp>
        <p:nvSpPr>
          <p:cNvPr id="3" name="Holder 3"/>
          <p:cNvSpPr>
            <a:spLocks noGrp="1"/>
          </p:cNvSpPr>
          <p:nvPr>
            <p:ph type="body" idx="1"/>
          </p:nvPr>
        </p:nvSpPr>
        <p:spPr>
          <a:xfrm>
            <a:off x="1649470" y="2749178"/>
            <a:ext cx="5443855" cy="177418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635756" y="5598414"/>
            <a:ext cx="3421888" cy="30099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34670" y="5598414"/>
            <a:ext cx="2459482" cy="30099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9/29/2021</a:t>
            </a:fld>
            <a:endParaRPr lang="en-US" dirty="0"/>
          </a:p>
        </p:txBody>
      </p:sp>
      <p:sp>
        <p:nvSpPr>
          <p:cNvPr id="6" name="Holder 6"/>
          <p:cNvSpPr>
            <a:spLocks noGrp="1"/>
          </p:cNvSpPr>
          <p:nvPr>
            <p:ph type="sldNum" sz="quarter" idx="7"/>
          </p:nvPr>
        </p:nvSpPr>
        <p:spPr>
          <a:xfrm>
            <a:off x="7699248" y="5598414"/>
            <a:ext cx="2459482" cy="30099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36700" y="2171700"/>
            <a:ext cx="3319145" cy="596265"/>
          </a:xfrm>
          <a:prstGeom prst="rect">
            <a:avLst/>
          </a:prstGeom>
        </p:spPr>
        <p:txBody>
          <a:bodyPr vert="horz" wrap="square" lIns="0" tIns="11430" rIns="0" bIns="0" rtlCol="0">
            <a:spAutoFit/>
          </a:bodyPr>
          <a:lstStyle/>
          <a:p>
            <a:pPr marL="12700">
              <a:lnSpc>
                <a:spcPct val="100000"/>
              </a:lnSpc>
              <a:spcBef>
                <a:spcPts val="90"/>
              </a:spcBef>
            </a:pPr>
            <a:r>
              <a:rPr sz="3250" u="heavy" spc="20" dirty="0">
                <a:solidFill>
                  <a:srgbClr val="303030"/>
                </a:solidFill>
                <a:uFill>
                  <a:solidFill>
                    <a:srgbClr val="303030"/>
                  </a:solidFill>
                </a:uFill>
                <a:latin typeface="RobotoRegular"/>
                <a:cs typeface="RobotoRegular"/>
              </a:rPr>
              <a:t>Project</a:t>
            </a:r>
            <a:r>
              <a:rPr sz="3250" u="heavy" spc="-75" dirty="0">
                <a:solidFill>
                  <a:srgbClr val="303030"/>
                </a:solidFill>
                <a:uFill>
                  <a:solidFill>
                    <a:srgbClr val="303030"/>
                  </a:solidFill>
                </a:uFill>
                <a:latin typeface="RobotoRegular"/>
                <a:cs typeface="RobotoRegular"/>
              </a:rPr>
              <a:t> </a:t>
            </a:r>
            <a:r>
              <a:rPr sz="3250" u="heavy" spc="5" dirty="0">
                <a:solidFill>
                  <a:srgbClr val="303030"/>
                </a:solidFill>
                <a:uFill>
                  <a:solidFill>
                    <a:srgbClr val="303030"/>
                  </a:solidFill>
                </a:uFill>
                <a:latin typeface="RobotoRegular"/>
                <a:cs typeface="RobotoRegular"/>
              </a:rPr>
              <a:t>Members</a:t>
            </a:r>
            <a:r>
              <a:rPr sz="3750" u="heavy" spc="5" dirty="0">
                <a:solidFill>
                  <a:srgbClr val="303030"/>
                </a:solidFill>
                <a:uFill>
                  <a:solidFill>
                    <a:srgbClr val="303030"/>
                  </a:solidFill>
                </a:uFill>
                <a:latin typeface="RobotoRegular"/>
                <a:cs typeface="RobotoRegular"/>
              </a:rPr>
              <a:t>:</a:t>
            </a:r>
            <a:endParaRPr sz="3750" dirty="0">
              <a:latin typeface="RobotoRegular"/>
              <a:cs typeface="RobotoRegular"/>
            </a:endParaRPr>
          </a:p>
        </p:txBody>
      </p:sp>
      <p:graphicFrame>
        <p:nvGraphicFramePr>
          <p:cNvPr id="3" name="object 3"/>
          <p:cNvGraphicFramePr>
            <a:graphicFrameLocks noGrp="1"/>
          </p:cNvGraphicFramePr>
          <p:nvPr>
            <p:extLst>
              <p:ext uri="{D42A27DB-BD31-4B8C-83A1-F6EECF244321}">
                <p14:modId xmlns:p14="http://schemas.microsoft.com/office/powerpoint/2010/main" val="3769062233"/>
              </p:ext>
            </p:extLst>
          </p:nvPr>
        </p:nvGraphicFramePr>
        <p:xfrm>
          <a:off x="1841500" y="2864792"/>
          <a:ext cx="6705600" cy="1364308"/>
        </p:xfrm>
        <a:graphic>
          <a:graphicData uri="http://schemas.openxmlformats.org/drawingml/2006/table">
            <a:tbl>
              <a:tblPr firstRow="1" bandRow="1">
                <a:tableStyleId>{2D5ABB26-0587-4C30-8999-92F81FD0307C}</a:tableStyleId>
              </a:tblPr>
              <a:tblGrid>
                <a:gridCol w="3276137">
                  <a:extLst>
                    <a:ext uri="{9D8B030D-6E8A-4147-A177-3AD203B41FA5}">
                      <a16:colId xmlns:a16="http://schemas.microsoft.com/office/drawing/2014/main" val="20000"/>
                    </a:ext>
                  </a:extLst>
                </a:gridCol>
                <a:gridCol w="3429463">
                  <a:extLst>
                    <a:ext uri="{9D8B030D-6E8A-4147-A177-3AD203B41FA5}">
                      <a16:colId xmlns:a16="http://schemas.microsoft.com/office/drawing/2014/main" val="20001"/>
                    </a:ext>
                  </a:extLst>
                </a:gridCol>
              </a:tblGrid>
              <a:tr h="692386">
                <a:tc>
                  <a:txBody>
                    <a:bodyPr/>
                    <a:lstStyle/>
                    <a:p>
                      <a:pPr marL="31750">
                        <a:lnSpc>
                          <a:spcPts val="2630"/>
                        </a:lnSpc>
                        <a:tabLst>
                          <a:tab pos="1011555" algn="l"/>
                        </a:tabLst>
                      </a:pPr>
                      <a:r>
                        <a:rPr lang="en-IN" sz="2400" spc="15" dirty="0">
                          <a:solidFill>
                            <a:srgbClr val="303030"/>
                          </a:solidFill>
                          <a:latin typeface="RobotoRegular"/>
                          <a:cs typeface="RobotoRegular"/>
                        </a:rPr>
                        <a:t>Mangesh</a:t>
                      </a:r>
                      <a:r>
                        <a:rPr lang="en-IN" sz="2400" spc="15" baseline="0" dirty="0">
                          <a:solidFill>
                            <a:srgbClr val="303030"/>
                          </a:solidFill>
                          <a:latin typeface="RobotoRegular"/>
                          <a:cs typeface="RobotoRegular"/>
                        </a:rPr>
                        <a:t> Sawalkar</a:t>
                      </a:r>
                      <a:r>
                        <a:rPr sz="2400" spc="25" dirty="0">
                          <a:solidFill>
                            <a:srgbClr val="303030"/>
                          </a:solidFill>
                          <a:latin typeface="RobotoRegular"/>
                          <a:cs typeface="RobotoRegular"/>
                        </a:rPr>
                        <a:t>(TL)</a:t>
                      </a:r>
                      <a:br>
                        <a:rPr lang="en-IN" sz="2400" spc="25" dirty="0">
                          <a:solidFill>
                            <a:srgbClr val="303030"/>
                          </a:solidFill>
                          <a:latin typeface="RobotoRegular"/>
                          <a:cs typeface="RobotoRegular"/>
                        </a:rPr>
                      </a:br>
                      <a:r>
                        <a:rPr lang="en-IN" sz="2400" spc="25" dirty="0">
                          <a:solidFill>
                            <a:srgbClr val="303030"/>
                          </a:solidFill>
                          <a:latin typeface="RobotoRegular"/>
                          <a:cs typeface="RobotoRegular"/>
                        </a:rPr>
                        <a:t>Dipak</a:t>
                      </a:r>
                      <a:r>
                        <a:rPr lang="en-IN" sz="2400" spc="25" baseline="0" dirty="0">
                          <a:solidFill>
                            <a:srgbClr val="303030"/>
                          </a:solidFill>
                          <a:latin typeface="RobotoRegular"/>
                          <a:cs typeface="RobotoRegular"/>
                        </a:rPr>
                        <a:t> Mani</a:t>
                      </a:r>
                      <a:br>
                        <a:rPr lang="en-IN" sz="2400" spc="25" baseline="0" dirty="0">
                          <a:solidFill>
                            <a:srgbClr val="303030"/>
                          </a:solidFill>
                          <a:latin typeface="RobotoRegular"/>
                          <a:cs typeface="RobotoRegular"/>
                        </a:rPr>
                      </a:br>
                      <a:r>
                        <a:rPr lang="en-IN" sz="2400" spc="25" baseline="0" dirty="0">
                          <a:solidFill>
                            <a:srgbClr val="303030"/>
                          </a:solidFill>
                          <a:latin typeface="RobotoRegular"/>
                          <a:cs typeface="RobotoRegular"/>
                        </a:rPr>
                        <a:t>Akash Sonwane</a:t>
                      </a:r>
                      <a:endParaRPr sz="2400" dirty="0">
                        <a:latin typeface="RobotoRegular"/>
                        <a:cs typeface="RobotoRegular"/>
                      </a:endParaRPr>
                    </a:p>
                  </a:txBody>
                  <a:tcPr marL="0" marR="0" marT="0" marB="0"/>
                </a:tc>
                <a:tc>
                  <a:txBody>
                    <a:bodyPr/>
                    <a:lstStyle/>
                    <a:p>
                      <a:pPr marL="654050">
                        <a:lnSpc>
                          <a:spcPts val="2630"/>
                        </a:lnSpc>
                      </a:pPr>
                      <a:r>
                        <a:rPr sz="2400" spc="-5" dirty="0">
                          <a:solidFill>
                            <a:srgbClr val="303030"/>
                          </a:solidFill>
                          <a:latin typeface="RobotoRegular"/>
                          <a:cs typeface="RobotoRegular"/>
                        </a:rPr>
                        <a:t>2105431810</a:t>
                      </a:r>
                      <a:r>
                        <a:rPr lang="en-IN" sz="2400" spc="-5" dirty="0">
                          <a:solidFill>
                            <a:srgbClr val="303030"/>
                          </a:solidFill>
                          <a:latin typeface="RobotoRegular"/>
                          <a:cs typeface="RobotoRegular"/>
                        </a:rPr>
                        <a:t>93</a:t>
                      </a:r>
                      <a:br>
                        <a:rPr lang="en-IN" sz="2400" spc="-5" dirty="0">
                          <a:solidFill>
                            <a:srgbClr val="303030"/>
                          </a:solidFill>
                          <a:latin typeface="RobotoRegular"/>
                          <a:cs typeface="RobotoRegular"/>
                        </a:rPr>
                      </a:br>
                      <a:r>
                        <a:rPr lang="en-IN" sz="2400" spc="-5" dirty="0">
                          <a:solidFill>
                            <a:srgbClr val="303030"/>
                          </a:solidFill>
                          <a:latin typeface="RobotoRegular"/>
                          <a:cs typeface="RobotoRegular"/>
                        </a:rPr>
                        <a:t>210543181023</a:t>
                      </a:r>
                      <a:br>
                        <a:rPr lang="en-IN" sz="2400" spc="-5" dirty="0">
                          <a:solidFill>
                            <a:srgbClr val="303030"/>
                          </a:solidFill>
                          <a:latin typeface="RobotoRegular"/>
                          <a:cs typeface="RobotoRegular"/>
                        </a:rPr>
                      </a:br>
                      <a:r>
                        <a:rPr lang="en-IN" sz="2400" spc="-5" dirty="0">
                          <a:solidFill>
                            <a:srgbClr val="303030"/>
                          </a:solidFill>
                          <a:latin typeface="RobotoRegular"/>
                          <a:cs typeface="RobotoRegular"/>
                        </a:rPr>
                        <a:t>210543181005</a:t>
                      </a:r>
                      <a:endParaRPr sz="2400" dirty="0">
                        <a:latin typeface="RobotoRegular"/>
                        <a:cs typeface="RobotoRegular"/>
                      </a:endParaRPr>
                    </a:p>
                  </a:txBody>
                  <a:tcPr marL="0" marR="0" marT="0" marB="0"/>
                </a:tc>
                <a:extLst>
                  <a:ext uri="{0D108BD9-81ED-4DB2-BD59-A6C34878D82A}">
                    <a16:rowId xmlns:a16="http://schemas.microsoft.com/office/drawing/2014/main" val="10000"/>
                  </a:ext>
                </a:extLst>
              </a:tr>
              <a:tr h="373708">
                <a:tc>
                  <a:txBody>
                    <a:bodyPr/>
                    <a:lstStyle/>
                    <a:p>
                      <a:pPr marL="31750">
                        <a:lnSpc>
                          <a:spcPts val="2665"/>
                        </a:lnSpc>
                      </a:pPr>
                      <a:r>
                        <a:rPr lang="en-IN" sz="2400" dirty="0">
                          <a:latin typeface="RobotoRegular"/>
                          <a:cs typeface="RobotoRegular"/>
                        </a:rPr>
                        <a:t>Saurabh</a:t>
                      </a:r>
                      <a:r>
                        <a:rPr lang="en-IN" sz="2400" baseline="0" dirty="0">
                          <a:latin typeface="RobotoRegular"/>
                          <a:cs typeface="RobotoRegular"/>
                        </a:rPr>
                        <a:t> Shastri</a:t>
                      </a:r>
                      <a:endParaRPr sz="2400" dirty="0">
                        <a:latin typeface="RobotoRegular"/>
                        <a:cs typeface="RobotoRegular"/>
                      </a:endParaRPr>
                    </a:p>
                  </a:txBody>
                  <a:tcPr marL="0" marR="0" marT="0" marB="0"/>
                </a:tc>
                <a:tc>
                  <a:txBody>
                    <a:bodyPr/>
                    <a:lstStyle/>
                    <a:p>
                      <a:pPr marL="669290">
                        <a:lnSpc>
                          <a:spcPts val="2665"/>
                        </a:lnSpc>
                      </a:pPr>
                      <a:r>
                        <a:rPr sz="2400" spc="-5" dirty="0">
                          <a:solidFill>
                            <a:srgbClr val="303030"/>
                          </a:solidFill>
                          <a:latin typeface="RobotoRegular"/>
                          <a:cs typeface="RobotoRegular"/>
                        </a:rPr>
                        <a:t>2105431810</a:t>
                      </a:r>
                      <a:r>
                        <a:rPr lang="en-IN" sz="2400" spc="-5" dirty="0">
                          <a:solidFill>
                            <a:srgbClr val="303030"/>
                          </a:solidFill>
                          <a:latin typeface="RobotoRegular"/>
                          <a:cs typeface="RobotoRegular"/>
                        </a:rPr>
                        <a:t>96</a:t>
                      </a:r>
                      <a:endParaRPr sz="2400" dirty="0">
                        <a:latin typeface="RobotoRegular"/>
                        <a:cs typeface="RobotoRegular"/>
                      </a:endParaRPr>
                    </a:p>
                  </a:txBody>
                  <a:tcPr marL="0" marR="0" marT="0" marB="0"/>
                </a:tc>
                <a:extLst>
                  <a:ext uri="{0D108BD9-81ED-4DB2-BD59-A6C34878D82A}">
                    <a16:rowId xmlns:a16="http://schemas.microsoft.com/office/drawing/2014/main" val="10001"/>
                  </a:ext>
                </a:extLst>
              </a:tr>
            </a:tbl>
          </a:graphicData>
        </a:graphic>
      </p:graphicFrame>
      <p:sp>
        <p:nvSpPr>
          <p:cNvPr id="4" name="object 4"/>
          <p:cNvSpPr txBox="1">
            <a:spLocks noGrp="1"/>
          </p:cNvSpPr>
          <p:nvPr>
            <p:ph type="title"/>
          </p:nvPr>
        </p:nvSpPr>
        <p:spPr>
          <a:xfrm>
            <a:off x="1308100" y="723900"/>
            <a:ext cx="8915400" cy="860492"/>
          </a:xfrm>
          <a:prstGeom prst="rect">
            <a:avLst/>
          </a:prstGeom>
          <a:ln w="14851">
            <a:solidFill>
              <a:srgbClr val="000000"/>
            </a:solidFill>
          </a:ln>
        </p:spPr>
        <p:txBody>
          <a:bodyPr vert="horz" wrap="square" lIns="0" tIns="364490" rIns="0" bIns="0" rtlCol="0">
            <a:spAutoFit/>
          </a:bodyPr>
          <a:lstStyle/>
          <a:p>
            <a:pPr marL="3175" algn="ctr">
              <a:lnSpc>
                <a:spcPct val="100000"/>
              </a:lnSpc>
              <a:spcBef>
                <a:spcPts val="2870"/>
              </a:spcBef>
            </a:pPr>
            <a:r>
              <a:rPr lang="en-US" sz="3200" dirty="0"/>
              <a:t>Project </a:t>
            </a:r>
            <a:r>
              <a:rPr lang="en-US" sz="3200" spc="-15" dirty="0"/>
              <a:t>Name </a:t>
            </a:r>
            <a:r>
              <a:rPr lang="en-US" sz="3200" spc="-5" dirty="0"/>
              <a:t>:</a:t>
            </a:r>
            <a:r>
              <a:rPr lang="en-US" sz="3200" spc="-5" dirty="0">
                <a:solidFill>
                  <a:schemeClr val="accent2"/>
                </a:solidFill>
              </a:rPr>
              <a:t>E-Commerce Website “Nursery”</a:t>
            </a:r>
            <a:endParaRPr sz="3200" b="1" dirty="0">
              <a:solidFill>
                <a:schemeClr val="accen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7900" y="114300"/>
            <a:ext cx="3810000" cy="492443"/>
          </a:xfrm>
        </p:spPr>
        <p:txBody>
          <a:bodyPr/>
          <a:lstStyle/>
          <a:p>
            <a:r>
              <a:rPr lang="en-IN" sz="3200" dirty="0"/>
              <a:t>User Registration: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700" y="723900"/>
            <a:ext cx="9165167" cy="5155407"/>
          </a:xfrm>
          <a:prstGeom prst="rect">
            <a:avLst/>
          </a:prstGeom>
        </p:spPr>
      </p:pic>
    </p:spTree>
    <p:extLst>
      <p:ext uri="{BB962C8B-B14F-4D97-AF65-F5344CB8AC3E}">
        <p14:creationId xmlns:p14="http://schemas.microsoft.com/office/powerpoint/2010/main" val="252405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17522" y="323850"/>
            <a:ext cx="2442845" cy="503984"/>
          </a:xfrm>
          <a:prstGeom prst="rect">
            <a:avLst/>
          </a:prstGeom>
        </p:spPr>
        <p:txBody>
          <a:bodyPr vert="horz" wrap="square" lIns="0" tIns="11430" rIns="0" bIns="0" rtlCol="0">
            <a:spAutoFit/>
          </a:bodyPr>
          <a:lstStyle/>
          <a:p>
            <a:pPr marL="12700">
              <a:lnSpc>
                <a:spcPct val="100000"/>
              </a:lnSpc>
              <a:spcBef>
                <a:spcPts val="90"/>
              </a:spcBef>
            </a:pPr>
            <a:r>
              <a:rPr sz="3200" spc="-10" dirty="0"/>
              <a:t>Dashboard:</a:t>
            </a:r>
            <a:endParaRPr sz="32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100" y="827834"/>
            <a:ext cx="8928100" cy="502205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17522" y="323850"/>
            <a:ext cx="2867178" cy="503984"/>
          </a:xfrm>
          <a:prstGeom prst="rect">
            <a:avLst/>
          </a:prstGeom>
        </p:spPr>
        <p:txBody>
          <a:bodyPr vert="horz" wrap="square" lIns="0" tIns="11430" rIns="0" bIns="0" rtlCol="0">
            <a:spAutoFit/>
          </a:bodyPr>
          <a:lstStyle/>
          <a:p>
            <a:pPr marL="12700">
              <a:lnSpc>
                <a:spcPct val="100000"/>
              </a:lnSpc>
              <a:spcBef>
                <a:spcPts val="90"/>
              </a:spcBef>
            </a:pPr>
            <a:r>
              <a:rPr lang="en-IN" sz="3200" spc="-5" dirty="0"/>
              <a:t>Admin Page</a:t>
            </a:r>
            <a:r>
              <a:rPr sz="3200" spc="-5" dirty="0"/>
              <a:t>:</a:t>
            </a:r>
            <a:endParaRPr sz="32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300" y="952500"/>
            <a:ext cx="8534400" cy="48006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22700" y="277177"/>
            <a:ext cx="3371366" cy="492443"/>
          </a:xfrm>
        </p:spPr>
        <p:txBody>
          <a:bodyPr/>
          <a:lstStyle/>
          <a:p>
            <a:r>
              <a:rPr lang="en-IN" sz="3200" dirty="0"/>
              <a:t>Product Output: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500" y="952500"/>
            <a:ext cx="8458200" cy="4757738"/>
          </a:xfrm>
          <a:prstGeom prst="rect">
            <a:avLst/>
          </a:prstGeom>
        </p:spPr>
      </p:pic>
    </p:spTree>
    <p:extLst>
      <p:ext uri="{BB962C8B-B14F-4D97-AF65-F5344CB8AC3E}">
        <p14:creationId xmlns:p14="http://schemas.microsoft.com/office/powerpoint/2010/main" val="2563516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74734" y="2724148"/>
            <a:ext cx="7045959" cy="1813958"/>
          </a:xfrm>
          <a:prstGeom prst="rect">
            <a:avLst/>
          </a:prstGeom>
        </p:spPr>
        <p:txBody>
          <a:bodyPr vert="horz" wrap="square" lIns="0" tIns="13335" rIns="0" bIns="0" rtlCol="0">
            <a:spAutoFit/>
          </a:bodyPr>
          <a:lstStyle/>
          <a:p>
            <a:pPr marL="355600" indent="-342900">
              <a:lnSpc>
                <a:spcPct val="100000"/>
              </a:lnSpc>
              <a:spcBef>
                <a:spcPts val="105"/>
              </a:spcBef>
            </a:pPr>
            <a:endParaRPr lang="en-US" sz="1600" spc="15" dirty="0">
              <a:solidFill>
                <a:srgbClr val="303030"/>
              </a:solidFill>
              <a:latin typeface="RobotoRegular"/>
              <a:cs typeface="RobotoRegular"/>
            </a:endParaRPr>
          </a:p>
          <a:p>
            <a:pPr marL="355600" indent="-342900">
              <a:lnSpc>
                <a:spcPct val="100000"/>
              </a:lnSpc>
              <a:spcBef>
                <a:spcPts val="105"/>
              </a:spcBef>
              <a:buAutoNum type="arabicPeriod"/>
            </a:pPr>
            <a:r>
              <a:rPr lang="en-US" sz="1600" spc="15" dirty="0">
                <a:solidFill>
                  <a:srgbClr val="303030"/>
                </a:solidFill>
                <a:latin typeface="RobotoRegular"/>
                <a:cs typeface="RobotoRegular"/>
              </a:rPr>
              <a:t>Add Filters</a:t>
            </a:r>
          </a:p>
          <a:p>
            <a:pPr marL="355600" indent="-342900">
              <a:lnSpc>
                <a:spcPct val="100000"/>
              </a:lnSpc>
              <a:spcBef>
                <a:spcPts val="105"/>
              </a:spcBef>
              <a:buAutoNum type="arabicPeriod"/>
            </a:pPr>
            <a:r>
              <a:rPr lang="en-US" sz="1600" spc="15" dirty="0">
                <a:solidFill>
                  <a:srgbClr val="303030"/>
                </a:solidFill>
                <a:latin typeface="RobotoRegular"/>
                <a:cs typeface="RobotoRegular"/>
              </a:rPr>
              <a:t>Searching Bar</a:t>
            </a:r>
          </a:p>
          <a:p>
            <a:pPr marL="355600" indent="-342900">
              <a:lnSpc>
                <a:spcPct val="100000"/>
              </a:lnSpc>
              <a:spcBef>
                <a:spcPts val="105"/>
              </a:spcBef>
              <a:buAutoNum type="arabicPeriod"/>
            </a:pPr>
            <a:r>
              <a:rPr lang="en-US" sz="1600" spc="15" dirty="0">
                <a:solidFill>
                  <a:srgbClr val="303030"/>
                </a:solidFill>
                <a:latin typeface="RobotoRegular"/>
                <a:cs typeface="RobotoRegular"/>
              </a:rPr>
              <a:t>Registration Using Mobile Number OTP.</a:t>
            </a:r>
          </a:p>
          <a:p>
            <a:pPr marL="355600" indent="-342900">
              <a:lnSpc>
                <a:spcPct val="100000"/>
              </a:lnSpc>
              <a:spcBef>
                <a:spcPts val="105"/>
              </a:spcBef>
              <a:buAutoNum type="arabicPeriod"/>
            </a:pPr>
            <a:r>
              <a:rPr lang="en-US" sz="1600" spc="15" dirty="0">
                <a:solidFill>
                  <a:srgbClr val="303030"/>
                </a:solidFill>
                <a:latin typeface="RobotoRegular"/>
                <a:cs typeface="RobotoRegular"/>
              </a:rPr>
              <a:t>User will be able to track their order using google map.</a:t>
            </a:r>
          </a:p>
          <a:p>
            <a:pPr marL="355600" indent="-342900">
              <a:lnSpc>
                <a:spcPct val="100000"/>
              </a:lnSpc>
              <a:spcBef>
                <a:spcPts val="105"/>
              </a:spcBef>
              <a:buAutoNum type="arabicPeriod"/>
            </a:pPr>
            <a:r>
              <a:rPr lang="en-US" sz="1600" spc="15" dirty="0">
                <a:solidFill>
                  <a:srgbClr val="303030"/>
                </a:solidFill>
                <a:latin typeface="RobotoRegular"/>
                <a:cs typeface="RobotoRegular"/>
              </a:rPr>
              <a:t>User will be able to register using geo location.</a:t>
            </a:r>
          </a:p>
          <a:p>
            <a:pPr marL="355600" indent="-342900">
              <a:lnSpc>
                <a:spcPct val="100000"/>
              </a:lnSpc>
              <a:spcBef>
                <a:spcPts val="105"/>
              </a:spcBef>
            </a:pPr>
            <a:r>
              <a:rPr lang="en-US" sz="1600" dirty="0">
                <a:latin typeface="RobotoRegular"/>
                <a:cs typeface="RobotoRegular"/>
              </a:rPr>
              <a:t> </a:t>
            </a:r>
            <a:endParaRPr sz="1600" dirty="0">
              <a:latin typeface="RobotoRegular"/>
              <a:cs typeface="RobotoRegular"/>
            </a:endParaRPr>
          </a:p>
        </p:txBody>
      </p:sp>
      <p:sp>
        <p:nvSpPr>
          <p:cNvPr id="3" name="object 3"/>
          <p:cNvSpPr txBox="1"/>
          <p:nvPr/>
        </p:nvSpPr>
        <p:spPr>
          <a:xfrm>
            <a:off x="1247562" y="1762340"/>
            <a:ext cx="6785609" cy="713105"/>
          </a:xfrm>
          <a:prstGeom prst="rect">
            <a:avLst/>
          </a:prstGeom>
          <a:ln w="14851">
            <a:solidFill>
              <a:srgbClr val="303030"/>
            </a:solidFill>
          </a:ln>
        </p:spPr>
        <p:txBody>
          <a:bodyPr vert="horz" wrap="square" lIns="0" tIns="172085" rIns="0" bIns="0" rtlCol="0">
            <a:spAutoFit/>
          </a:bodyPr>
          <a:lstStyle/>
          <a:p>
            <a:pPr marL="269875">
              <a:lnSpc>
                <a:spcPct val="100000"/>
              </a:lnSpc>
              <a:spcBef>
                <a:spcPts val="1355"/>
              </a:spcBef>
            </a:pPr>
            <a:r>
              <a:rPr sz="2300" spc="25" dirty="0">
                <a:solidFill>
                  <a:srgbClr val="303030"/>
                </a:solidFill>
                <a:latin typeface="RobotoRegular"/>
                <a:cs typeface="RobotoRegular"/>
              </a:rPr>
              <a:t>Future </a:t>
            </a:r>
            <a:r>
              <a:rPr sz="2300" spc="-5" dirty="0">
                <a:solidFill>
                  <a:srgbClr val="303030"/>
                </a:solidFill>
                <a:latin typeface="RobotoRegular"/>
                <a:cs typeface="RobotoRegular"/>
              </a:rPr>
              <a:t>Scope </a:t>
            </a:r>
            <a:r>
              <a:rPr sz="2300" spc="-10" dirty="0">
                <a:solidFill>
                  <a:srgbClr val="303030"/>
                </a:solidFill>
                <a:latin typeface="RobotoRegular"/>
                <a:cs typeface="RobotoRegular"/>
              </a:rPr>
              <a:t>of</a:t>
            </a:r>
            <a:r>
              <a:rPr sz="2300" spc="114" dirty="0">
                <a:solidFill>
                  <a:srgbClr val="303030"/>
                </a:solidFill>
                <a:latin typeface="RobotoRegular"/>
                <a:cs typeface="RobotoRegular"/>
              </a:rPr>
              <a:t> </a:t>
            </a:r>
            <a:r>
              <a:rPr sz="2300" spc="25" dirty="0">
                <a:solidFill>
                  <a:srgbClr val="303030"/>
                </a:solidFill>
                <a:latin typeface="RobotoRegular"/>
                <a:cs typeface="RobotoRegular"/>
              </a:rPr>
              <a:t>Project:</a:t>
            </a:r>
            <a:endParaRPr sz="2300">
              <a:latin typeface="RobotoRegular"/>
              <a:cs typeface="RobotoRegul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2381"/>
            <a:ext cx="10693400" cy="6015031"/>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247562" y="1762340"/>
            <a:ext cx="6785609" cy="713105"/>
          </a:xfrm>
          <a:prstGeom prst="rect">
            <a:avLst/>
          </a:prstGeom>
          <a:ln w="14851">
            <a:solidFill>
              <a:srgbClr val="303030"/>
            </a:solidFill>
          </a:ln>
        </p:spPr>
        <p:txBody>
          <a:bodyPr vert="horz" wrap="square" lIns="0" tIns="172085" rIns="0" bIns="0" rtlCol="0">
            <a:spAutoFit/>
          </a:bodyPr>
          <a:lstStyle/>
          <a:p>
            <a:pPr marL="269875">
              <a:lnSpc>
                <a:spcPct val="100000"/>
              </a:lnSpc>
              <a:spcBef>
                <a:spcPts val="1355"/>
              </a:spcBef>
            </a:pPr>
            <a:r>
              <a:rPr sz="2300" dirty="0"/>
              <a:t>Conclusion:</a:t>
            </a:r>
            <a:endParaRPr sz="2300"/>
          </a:p>
        </p:txBody>
      </p:sp>
      <p:sp>
        <p:nvSpPr>
          <p:cNvPr id="4" name="Rectangle 3"/>
          <p:cNvSpPr/>
          <p:nvPr/>
        </p:nvSpPr>
        <p:spPr>
          <a:xfrm>
            <a:off x="1274734" y="3081338"/>
            <a:ext cx="6858048" cy="6429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Hence We Provided Easiest Way For Plant Shopping that is online E-Commerce Website.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31964" y="2068947"/>
            <a:ext cx="3979545" cy="988060"/>
          </a:xfrm>
          <a:prstGeom prst="rect">
            <a:avLst/>
          </a:prstGeom>
        </p:spPr>
        <p:txBody>
          <a:bodyPr vert="horz" wrap="square" lIns="0" tIns="14605" rIns="0" bIns="0" rtlCol="0">
            <a:spAutoFit/>
          </a:bodyPr>
          <a:lstStyle/>
          <a:p>
            <a:pPr marL="12700">
              <a:lnSpc>
                <a:spcPct val="100000"/>
              </a:lnSpc>
              <a:spcBef>
                <a:spcPts val="115"/>
              </a:spcBef>
            </a:pPr>
            <a:r>
              <a:rPr sz="6300" dirty="0"/>
              <a:t>Thank</a:t>
            </a:r>
            <a:r>
              <a:rPr sz="6300" spc="-150" dirty="0"/>
              <a:t> </a:t>
            </a:r>
            <a:r>
              <a:rPr sz="6300" spc="-55" dirty="0"/>
              <a:t>You.</a:t>
            </a:r>
            <a:endParaRPr sz="63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7116" y="0"/>
            <a:ext cx="10693400" cy="6015037"/>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936216" y="732424"/>
            <a:ext cx="2276884" cy="568104"/>
          </a:xfrm>
          <a:prstGeom prst="rect">
            <a:avLst/>
          </a:prstGeom>
        </p:spPr>
        <p:txBody>
          <a:bodyPr vert="horz" wrap="square" lIns="0" tIns="13970" rIns="0" bIns="0" rtlCol="0">
            <a:spAutoFit/>
          </a:bodyPr>
          <a:lstStyle/>
          <a:p>
            <a:pPr marL="12700">
              <a:lnSpc>
                <a:spcPct val="100000"/>
              </a:lnSpc>
              <a:spcBef>
                <a:spcPts val="110"/>
              </a:spcBef>
            </a:pPr>
            <a:r>
              <a:rPr lang="en-IN" sz="3600" spc="20" dirty="0"/>
              <a:t>Objective:</a:t>
            </a:r>
            <a:endParaRPr sz="3600" dirty="0"/>
          </a:p>
        </p:txBody>
      </p:sp>
      <p:sp>
        <p:nvSpPr>
          <p:cNvPr id="4" name="object 4"/>
          <p:cNvSpPr txBox="1"/>
          <p:nvPr/>
        </p:nvSpPr>
        <p:spPr>
          <a:xfrm>
            <a:off x="850900" y="1638300"/>
            <a:ext cx="8778240" cy="2991140"/>
          </a:xfrm>
          <a:prstGeom prst="rect">
            <a:avLst/>
          </a:prstGeom>
        </p:spPr>
        <p:txBody>
          <a:bodyPr vert="horz" wrap="square" lIns="0" tIns="11430" rIns="0" bIns="0" rtlCol="0">
            <a:spAutoFit/>
          </a:bodyPr>
          <a:lstStyle/>
          <a:p>
            <a:pPr marL="12700" marR="5080">
              <a:lnSpc>
                <a:spcPct val="101699"/>
              </a:lnSpc>
              <a:spcBef>
                <a:spcPts val="90"/>
              </a:spcBef>
            </a:pPr>
            <a:r>
              <a:rPr lang="en-IN" sz="2100" dirty="0">
                <a:latin typeface="Roboto" panose="00000500000000000000" pitchFamily="2" charset="0"/>
              </a:rPr>
              <a:t>This project is a web based online Plant shopping system. The project objective is to deliver the online plant shopping website. Online shopping is the process whereby consumers directly buy Different types of plants  without an intermediary service, over the Internet. It is a form of electronic commerce. This project is an attempt to provide the advantages of online shopping to customers. It helps buying the products anywhere through internet. Thus the customer will get the service of online plant shopping and home delivery from this website.</a:t>
            </a:r>
          </a:p>
          <a:p>
            <a:pPr marL="12700" marR="5080">
              <a:lnSpc>
                <a:spcPct val="101699"/>
              </a:lnSpc>
              <a:spcBef>
                <a:spcPts val="90"/>
              </a:spcBef>
            </a:pPr>
            <a:endParaRPr sz="2100" dirty="0">
              <a:latin typeface="Roboto" panose="00000500000000000000" pitchFamily="2" charset="0"/>
              <a:cs typeface="RobotoRegul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4026" y="-133372"/>
            <a:ext cx="10693400" cy="615317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39774" y="717427"/>
            <a:ext cx="1106805" cy="524510"/>
          </a:xfrm>
          <a:prstGeom prst="rect">
            <a:avLst/>
          </a:prstGeom>
        </p:spPr>
        <p:txBody>
          <a:bodyPr vert="horz" wrap="square" lIns="0" tIns="15875" rIns="0" bIns="0" rtlCol="0">
            <a:spAutoFit/>
          </a:bodyPr>
          <a:lstStyle/>
          <a:p>
            <a:pPr marL="12700">
              <a:lnSpc>
                <a:spcPct val="100000"/>
              </a:lnSpc>
              <a:spcBef>
                <a:spcPts val="125"/>
              </a:spcBef>
            </a:pPr>
            <a:r>
              <a:rPr sz="3250" dirty="0"/>
              <a:t>Flow</a:t>
            </a:r>
            <a:r>
              <a:rPr sz="3250" spc="-70" dirty="0"/>
              <a:t> </a:t>
            </a:r>
            <a:r>
              <a:rPr sz="3250" spc="5" dirty="0"/>
              <a:t>:</a:t>
            </a:r>
            <a:endParaRPr sz="3250"/>
          </a:p>
        </p:txBody>
      </p:sp>
      <p:sp>
        <p:nvSpPr>
          <p:cNvPr id="4" name="object 4"/>
          <p:cNvSpPr txBox="1"/>
          <p:nvPr/>
        </p:nvSpPr>
        <p:spPr>
          <a:xfrm>
            <a:off x="1326934" y="1494944"/>
            <a:ext cx="519304" cy="1893467"/>
          </a:xfrm>
          <a:prstGeom prst="rect">
            <a:avLst/>
          </a:prstGeom>
        </p:spPr>
        <p:txBody>
          <a:bodyPr vert="horz" wrap="square" lIns="0" tIns="193675" rIns="0" bIns="0" rtlCol="0">
            <a:spAutoFit/>
          </a:bodyPr>
          <a:lstStyle/>
          <a:p>
            <a:pPr marL="12700">
              <a:lnSpc>
                <a:spcPct val="100000"/>
              </a:lnSpc>
              <a:spcBef>
                <a:spcPts val="1525"/>
              </a:spcBef>
            </a:pPr>
            <a:r>
              <a:rPr sz="2900" spc="5" dirty="0">
                <a:solidFill>
                  <a:srgbClr val="303030"/>
                </a:solidFill>
                <a:latin typeface="RobotoRegular"/>
                <a:cs typeface="RobotoRegular"/>
              </a:rPr>
              <a:t>•</a:t>
            </a:r>
            <a:endParaRPr sz="2900">
              <a:latin typeface="RobotoRegular"/>
              <a:cs typeface="RobotoRegular"/>
            </a:endParaRPr>
          </a:p>
          <a:p>
            <a:pPr marL="12700">
              <a:lnSpc>
                <a:spcPct val="100000"/>
              </a:lnSpc>
              <a:spcBef>
                <a:spcPts val="1430"/>
              </a:spcBef>
            </a:pPr>
            <a:r>
              <a:rPr sz="2900" spc="5" dirty="0">
                <a:solidFill>
                  <a:srgbClr val="303030"/>
                </a:solidFill>
                <a:latin typeface="RobotoRegular"/>
                <a:cs typeface="RobotoRegular"/>
              </a:rPr>
              <a:t>•</a:t>
            </a:r>
            <a:endParaRPr sz="2900">
              <a:latin typeface="RobotoRegular"/>
              <a:cs typeface="RobotoRegular"/>
            </a:endParaRPr>
          </a:p>
          <a:p>
            <a:pPr marL="12700">
              <a:lnSpc>
                <a:spcPct val="100000"/>
              </a:lnSpc>
              <a:spcBef>
                <a:spcPts val="1435"/>
              </a:spcBef>
            </a:pPr>
            <a:r>
              <a:rPr sz="2900" spc="5" dirty="0">
                <a:solidFill>
                  <a:srgbClr val="303030"/>
                </a:solidFill>
                <a:latin typeface="RobotoRegular"/>
                <a:cs typeface="RobotoRegular"/>
              </a:rPr>
              <a:t>•</a:t>
            </a:r>
            <a:endParaRPr sz="2900">
              <a:latin typeface="RobotoRegular"/>
              <a:cs typeface="RobotoRegular"/>
            </a:endParaRPr>
          </a:p>
        </p:txBody>
      </p:sp>
      <p:sp>
        <p:nvSpPr>
          <p:cNvPr id="5" name="object 5"/>
          <p:cNvSpPr txBox="1"/>
          <p:nvPr/>
        </p:nvSpPr>
        <p:spPr>
          <a:xfrm>
            <a:off x="1326934" y="3678175"/>
            <a:ext cx="151130" cy="641842"/>
          </a:xfrm>
          <a:prstGeom prst="rect">
            <a:avLst/>
          </a:prstGeom>
        </p:spPr>
        <p:txBody>
          <a:bodyPr vert="horz" wrap="square" lIns="0" tIns="193675" rIns="0" bIns="0" rtlCol="0">
            <a:spAutoFit/>
          </a:bodyPr>
          <a:lstStyle/>
          <a:p>
            <a:pPr marL="12700">
              <a:lnSpc>
                <a:spcPct val="100000"/>
              </a:lnSpc>
              <a:spcBef>
                <a:spcPts val="1525"/>
              </a:spcBef>
            </a:pPr>
            <a:r>
              <a:rPr sz="2900" spc="5">
                <a:solidFill>
                  <a:srgbClr val="303030"/>
                </a:solidFill>
                <a:latin typeface="RobotoRegular"/>
                <a:cs typeface="RobotoRegular"/>
              </a:rPr>
              <a:t>•</a:t>
            </a:r>
            <a:endParaRPr sz="2900">
              <a:latin typeface="RobotoRegular"/>
              <a:cs typeface="RobotoRegular"/>
            </a:endParaRPr>
          </a:p>
        </p:txBody>
      </p:sp>
      <p:sp>
        <p:nvSpPr>
          <p:cNvPr id="6" name="object 6"/>
          <p:cNvSpPr txBox="1"/>
          <p:nvPr/>
        </p:nvSpPr>
        <p:spPr>
          <a:xfrm>
            <a:off x="836813" y="1497159"/>
            <a:ext cx="674370" cy="209673"/>
          </a:xfrm>
          <a:prstGeom prst="rect">
            <a:avLst/>
          </a:prstGeom>
        </p:spPr>
        <p:txBody>
          <a:bodyPr vert="horz" wrap="square" lIns="0" tIns="17145" rIns="0" bIns="0" rtlCol="0">
            <a:spAutoFit/>
          </a:bodyPr>
          <a:lstStyle/>
          <a:p>
            <a:pPr marL="12700">
              <a:lnSpc>
                <a:spcPct val="100000"/>
              </a:lnSpc>
              <a:spcBef>
                <a:spcPts val="135"/>
              </a:spcBef>
            </a:pPr>
            <a:endParaRPr sz="1250">
              <a:latin typeface="RobotoRegular"/>
              <a:cs typeface="RobotoRegular"/>
            </a:endParaRPr>
          </a:p>
        </p:txBody>
      </p:sp>
      <p:sp>
        <p:nvSpPr>
          <p:cNvPr id="7" name="object 7"/>
          <p:cNvSpPr txBox="1"/>
          <p:nvPr/>
        </p:nvSpPr>
        <p:spPr>
          <a:xfrm>
            <a:off x="1989114" y="1081074"/>
            <a:ext cx="7429552" cy="4723729"/>
          </a:xfrm>
          <a:prstGeom prst="rect">
            <a:avLst/>
          </a:prstGeom>
        </p:spPr>
        <p:txBody>
          <a:bodyPr vert="horz" wrap="square" lIns="0" tIns="29845" rIns="0" bIns="0" rtlCol="0">
            <a:spAutoFit/>
          </a:bodyPr>
          <a:lstStyle/>
          <a:p>
            <a:pPr marL="12700" marR="52705">
              <a:lnSpc>
                <a:spcPts val="2460"/>
              </a:lnSpc>
              <a:spcBef>
                <a:spcPts val="235"/>
              </a:spcBef>
            </a:pPr>
            <a:r>
              <a:rPr lang="en-US" sz="2100" spc="15" dirty="0">
                <a:solidFill>
                  <a:srgbClr val="303030"/>
                </a:solidFill>
                <a:latin typeface="RobotoRegular"/>
                <a:cs typeface="RobotoRegular"/>
              </a:rPr>
              <a:t>When user will open the website then firstly , </a:t>
            </a:r>
            <a:r>
              <a:rPr lang="en-US" sz="2100" dirty="0">
                <a:solidFill>
                  <a:srgbClr val="303030"/>
                </a:solidFill>
                <a:latin typeface="RobotoRegular"/>
                <a:cs typeface="RobotoRegular"/>
              </a:rPr>
              <a:t>home page </a:t>
            </a:r>
            <a:r>
              <a:rPr lang="en-US" sz="2100" spc="-10" dirty="0">
                <a:solidFill>
                  <a:srgbClr val="303030"/>
                </a:solidFill>
                <a:latin typeface="RobotoRegular"/>
                <a:cs typeface="RobotoRegular"/>
              </a:rPr>
              <a:t>will </a:t>
            </a:r>
            <a:r>
              <a:rPr lang="en-US" sz="2100" spc="-5" dirty="0">
                <a:solidFill>
                  <a:srgbClr val="303030"/>
                </a:solidFill>
                <a:latin typeface="RobotoRegular"/>
                <a:cs typeface="RobotoRegular"/>
              </a:rPr>
              <a:t>be  displayed</a:t>
            </a:r>
            <a:r>
              <a:rPr lang="en-US" sz="2100" spc="-70" dirty="0">
                <a:solidFill>
                  <a:srgbClr val="303030"/>
                </a:solidFill>
                <a:latin typeface="RobotoRegular"/>
                <a:cs typeface="RobotoRegular"/>
              </a:rPr>
              <a:t> </a:t>
            </a:r>
            <a:r>
              <a:rPr lang="en-US" sz="2100" spc="5" dirty="0">
                <a:solidFill>
                  <a:srgbClr val="303030"/>
                </a:solidFill>
                <a:latin typeface="RobotoRegular"/>
                <a:cs typeface="RobotoRegular"/>
              </a:rPr>
              <a:t>to</a:t>
            </a:r>
            <a:r>
              <a:rPr lang="en-US" sz="2100" spc="-80" dirty="0">
                <a:solidFill>
                  <a:srgbClr val="303030"/>
                </a:solidFill>
                <a:latin typeface="RobotoRegular"/>
                <a:cs typeface="RobotoRegular"/>
              </a:rPr>
              <a:t> </a:t>
            </a:r>
            <a:r>
              <a:rPr lang="en-US" sz="2100" spc="-10" dirty="0">
                <a:solidFill>
                  <a:srgbClr val="303030"/>
                </a:solidFill>
                <a:latin typeface="RobotoRegular"/>
                <a:cs typeface="RobotoRegular"/>
              </a:rPr>
              <a:t>him</a:t>
            </a:r>
            <a:r>
              <a:rPr lang="en-US" sz="2100" spc="-30" dirty="0">
                <a:solidFill>
                  <a:srgbClr val="303030"/>
                </a:solidFill>
                <a:latin typeface="RobotoRegular"/>
                <a:cs typeface="RobotoRegular"/>
              </a:rPr>
              <a:t> </a:t>
            </a:r>
            <a:r>
              <a:rPr lang="en-US" sz="2100" spc="-20" dirty="0">
                <a:solidFill>
                  <a:srgbClr val="303030"/>
                </a:solidFill>
                <a:latin typeface="RobotoRegular"/>
                <a:cs typeface="RobotoRegular"/>
              </a:rPr>
              <a:t>from</a:t>
            </a:r>
            <a:r>
              <a:rPr lang="en-US" sz="2100" spc="-25" dirty="0">
                <a:solidFill>
                  <a:srgbClr val="303030"/>
                </a:solidFill>
                <a:latin typeface="RobotoRegular"/>
                <a:cs typeface="RobotoRegular"/>
              </a:rPr>
              <a:t> </a:t>
            </a:r>
            <a:r>
              <a:rPr lang="en-US" sz="2100" spc="-5" dirty="0">
                <a:solidFill>
                  <a:srgbClr val="303030"/>
                </a:solidFill>
                <a:latin typeface="RobotoRegular"/>
                <a:cs typeface="RobotoRegular"/>
              </a:rPr>
              <a:t>which</a:t>
            </a:r>
            <a:r>
              <a:rPr lang="en-US" sz="2100" spc="-40" dirty="0">
                <a:solidFill>
                  <a:srgbClr val="303030"/>
                </a:solidFill>
                <a:latin typeface="RobotoRegular"/>
                <a:cs typeface="RobotoRegular"/>
              </a:rPr>
              <a:t> </a:t>
            </a:r>
            <a:r>
              <a:rPr lang="en-US" sz="2100" spc="5" dirty="0">
                <a:solidFill>
                  <a:srgbClr val="303030"/>
                </a:solidFill>
                <a:latin typeface="RobotoRegular"/>
                <a:cs typeface="RobotoRegular"/>
              </a:rPr>
              <a:t>user</a:t>
            </a:r>
            <a:r>
              <a:rPr lang="en-US" sz="2100" spc="-65" dirty="0">
                <a:solidFill>
                  <a:srgbClr val="303030"/>
                </a:solidFill>
                <a:latin typeface="RobotoRegular"/>
                <a:cs typeface="RobotoRegular"/>
              </a:rPr>
              <a:t> </a:t>
            </a:r>
            <a:r>
              <a:rPr lang="en-US" sz="2100" spc="-10" dirty="0">
                <a:solidFill>
                  <a:srgbClr val="303030"/>
                </a:solidFill>
                <a:latin typeface="RobotoRegular"/>
                <a:cs typeface="RobotoRegular"/>
              </a:rPr>
              <a:t>can</a:t>
            </a:r>
            <a:r>
              <a:rPr lang="en-US" sz="2100" spc="-45" dirty="0">
                <a:solidFill>
                  <a:srgbClr val="303030"/>
                </a:solidFill>
                <a:latin typeface="RobotoRegular"/>
                <a:cs typeface="RobotoRegular"/>
              </a:rPr>
              <a:t> </a:t>
            </a:r>
            <a:r>
              <a:rPr lang="en-US" sz="2100" spc="-10" dirty="0">
                <a:solidFill>
                  <a:srgbClr val="303030"/>
                </a:solidFill>
                <a:latin typeface="RobotoRegular"/>
                <a:cs typeface="RobotoRegular"/>
              </a:rPr>
              <a:t>act</a:t>
            </a:r>
            <a:r>
              <a:rPr lang="en-US" sz="2100" spc="-40" dirty="0">
                <a:solidFill>
                  <a:srgbClr val="303030"/>
                </a:solidFill>
                <a:latin typeface="RobotoRegular"/>
                <a:cs typeface="RobotoRegular"/>
              </a:rPr>
              <a:t> </a:t>
            </a:r>
            <a:r>
              <a:rPr lang="en-US" sz="2100" spc="-20" dirty="0">
                <a:solidFill>
                  <a:srgbClr val="303030"/>
                </a:solidFill>
                <a:latin typeface="RobotoRegular"/>
                <a:cs typeface="RobotoRegular"/>
              </a:rPr>
              <a:t>according</a:t>
            </a:r>
            <a:r>
              <a:rPr lang="en-US" sz="2100" spc="-60" dirty="0">
                <a:solidFill>
                  <a:srgbClr val="303030"/>
                </a:solidFill>
                <a:latin typeface="RobotoRegular"/>
                <a:cs typeface="RobotoRegular"/>
              </a:rPr>
              <a:t> </a:t>
            </a:r>
            <a:r>
              <a:rPr lang="en-US" sz="2100" spc="5" dirty="0">
                <a:solidFill>
                  <a:srgbClr val="303030"/>
                </a:solidFill>
                <a:latin typeface="RobotoRegular"/>
                <a:cs typeface="RobotoRegular"/>
              </a:rPr>
              <a:t>to</a:t>
            </a:r>
            <a:r>
              <a:rPr lang="en-US" sz="2100" spc="-80" dirty="0">
                <a:solidFill>
                  <a:srgbClr val="303030"/>
                </a:solidFill>
                <a:latin typeface="RobotoRegular"/>
                <a:cs typeface="RobotoRegular"/>
              </a:rPr>
              <a:t> </a:t>
            </a:r>
            <a:r>
              <a:rPr lang="en-US" sz="2100" spc="5" dirty="0">
                <a:solidFill>
                  <a:srgbClr val="303030"/>
                </a:solidFill>
                <a:latin typeface="RobotoRegular"/>
                <a:cs typeface="RobotoRegular"/>
              </a:rPr>
              <a:t>their  </a:t>
            </a:r>
            <a:r>
              <a:rPr lang="en-US" sz="2100" spc="10" dirty="0">
                <a:solidFill>
                  <a:srgbClr val="303030"/>
                </a:solidFill>
                <a:latin typeface="RobotoRegular"/>
                <a:cs typeface="RobotoRegular"/>
              </a:rPr>
              <a:t>preference.</a:t>
            </a:r>
            <a:endParaRPr sz="2100" dirty="0">
              <a:latin typeface="RobotoRegular"/>
              <a:cs typeface="RobotoRegular"/>
            </a:endParaRPr>
          </a:p>
          <a:p>
            <a:pPr marL="12700">
              <a:lnSpc>
                <a:spcPts val="2350"/>
              </a:lnSpc>
            </a:pPr>
            <a:endParaRPr lang="en-US" sz="2100" spc="15" dirty="0">
              <a:solidFill>
                <a:srgbClr val="303030"/>
              </a:solidFill>
              <a:latin typeface="RobotoRegular"/>
              <a:cs typeface="RobotoRegular"/>
            </a:endParaRPr>
          </a:p>
          <a:p>
            <a:pPr marL="12700">
              <a:lnSpc>
                <a:spcPts val="2350"/>
              </a:lnSpc>
            </a:pPr>
            <a:r>
              <a:rPr sz="2100" spc="15">
                <a:solidFill>
                  <a:srgbClr val="303030"/>
                </a:solidFill>
                <a:latin typeface="RobotoRegular"/>
                <a:cs typeface="RobotoRegular"/>
              </a:rPr>
              <a:t>User</a:t>
            </a:r>
            <a:r>
              <a:rPr sz="2100" spc="-70">
                <a:solidFill>
                  <a:srgbClr val="303030"/>
                </a:solidFill>
                <a:latin typeface="RobotoRegular"/>
                <a:cs typeface="RobotoRegular"/>
              </a:rPr>
              <a:t> </a:t>
            </a:r>
            <a:r>
              <a:rPr sz="2100" spc="-10">
                <a:solidFill>
                  <a:srgbClr val="303030"/>
                </a:solidFill>
                <a:latin typeface="RobotoRegular"/>
                <a:cs typeface="RobotoRegular"/>
              </a:rPr>
              <a:t>can</a:t>
            </a:r>
            <a:r>
              <a:rPr sz="2100" spc="-65">
                <a:solidFill>
                  <a:srgbClr val="303030"/>
                </a:solidFill>
                <a:latin typeface="RobotoRegular"/>
                <a:cs typeface="RobotoRegular"/>
              </a:rPr>
              <a:t> </a:t>
            </a:r>
            <a:r>
              <a:rPr sz="2100" spc="-10" dirty="0">
                <a:solidFill>
                  <a:srgbClr val="303030"/>
                </a:solidFill>
                <a:latin typeface="RobotoRegular"/>
                <a:cs typeface="RobotoRegular"/>
              </a:rPr>
              <a:t>purchase</a:t>
            </a:r>
            <a:r>
              <a:rPr sz="2100" dirty="0">
                <a:solidFill>
                  <a:srgbClr val="303030"/>
                </a:solidFill>
                <a:latin typeface="RobotoRegular"/>
                <a:cs typeface="RobotoRegular"/>
              </a:rPr>
              <a:t> </a:t>
            </a:r>
            <a:r>
              <a:rPr sz="2100" spc="-20" dirty="0">
                <a:solidFill>
                  <a:srgbClr val="303030"/>
                </a:solidFill>
                <a:latin typeface="RobotoRegular"/>
                <a:cs typeface="RobotoRegular"/>
              </a:rPr>
              <a:t>according</a:t>
            </a:r>
            <a:r>
              <a:rPr sz="2100" spc="-65" dirty="0">
                <a:solidFill>
                  <a:srgbClr val="303030"/>
                </a:solidFill>
                <a:latin typeface="RobotoRegular"/>
                <a:cs typeface="RobotoRegular"/>
              </a:rPr>
              <a:t> </a:t>
            </a:r>
            <a:r>
              <a:rPr sz="2100" spc="5" dirty="0">
                <a:solidFill>
                  <a:srgbClr val="303030"/>
                </a:solidFill>
                <a:latin typeface="RobotoRegular"/>
                <a:cs typeface="RobotoRegular"/>
              </a:rPr>
              <a:t>to</a:t>
            </a:r>
            <a:r>
              <a:rPr sz="2100" spc="-90" dirty="0">
                <a:solidFill>
                  <a:srgbClr val="303030"/>
                </a:solidFill>
                <a:latin typeface="RobotoRegular"/>
                <a:cs typeface="RobotoRegular"/>
              </a:rPr>
              <a:t> </a:t>
            </a:r>
            <a:r>
              <a:rPr sz="2100" spc="5" dirty="0">
                <a:solidFill>
                  <a:srgbClr val="303030"/>
                </a:solidFill>
                <a:latin typeface="RobotoRegular"/>
                <a:cs typeface="RobotoRegular"/>
              </a:rPr>
              <a:t>their</a:t>
            </a:r>
            <a:r>
              <a:rPr sz="2100" spc="-65" dirty="0">
                <a:solidFill>
                  <a:srgbClr val="303030"/>
                </a:solidFill>
                <a:latin typeface="RobotoRegular"/>
                <a:cs typeface="RobotoRegular"/>
              </a:rPr>
              <a:t> </a:t>
            </a:r>
            <a:r>
              <a:rPr sz="2100" spc="-10" dirty="0">
                <a:solidFill>
                  <a:srgbClr val="303030"/>
                </a:solidFill>
                <a:latin typeface="RobotoRegular"/>
                <a:cs typeface="RobotoRegular"/>
              </a:rPr>
              <a:t>availability</a:t>
            </a:r>
            <a:r>
              <a:rPr sz="2100" dirty="0">
                <a:solidFill>
                  <a:srgbClr val="303030"/>
                </a:solidFill>
                <a:latin typeface="RobotoRegular"/>
                <a:cs typeface="RobotoRegular"/>
              </a:rPr>
              <a:t> </a:t>
            </a:r>
            <a:r>
              <a:rPr sz="2100" spc="10" dirty="0">
                <a:solidFill>
                  <a:srgbClr val="303030"/>
                </a:solidFill>
                <a:latin typeface="RobotoRegular"/>
                <a:cs typeface="RobotoRegular"/>
              </a:rPr>
              <a:t>and</a:t>
            </a:r>
            <a:endParaRPr sz="2100" dirty="0">
              <a:latin typeface="RobotoRegular"/>
              <a:cs typeface="RobotoRegular"/>
            </a:endParaRPr>
          </a:p>
          <a:p>
            <a:pPr marL="12700">
              <a:lnSpc>
                <a:spcPts val="2455"/>
              </a:lnSpc>
            </a:pPr>
            <a:r>
              <a:rPr sz="2100" spc="10">
                <a:solidFill>
                  <a:srgbClr val="303030"/>
                </a:solidFill>
                <a:latin typeface="RobotoRegular"/>
                <a:cs typeface="RobotoRegular"/>
              </a:rPr>
              <a:t>requirement.</a:t>
            </a:r>
            <a:endParaRPr lang="en-US" sz="2100" spc="10" dirty="0">
              <a:solidFill>
                <a:srgbClr val="303030"/>
              </a:solidFill>
              <a:latin typeface="RobotoRegular"/>
              <a:cs typeface="RobotoRegular"/>
            </a:endParaRPr>
          </a:p>
          <a:p>
            <a:pPr marL="12700">
              <a:lnSpc>
                <a:spcPts val="2455"/>
              </a:lnSpc>
            </a:pPr>
            <a:endParaRPr sz="2100" dirty="0">
              <a:latin typeface="RobotoRegular"/>
              <a:cs typeface="RobotoRegular"/>
            </a:endParaRPr>
          </a:p>
          <a:p>
            <a:pPr marL="12700" marR="138430">
              <a:lnSpc>
                <a:spcPts val="2460"/>
              </a:lnSpc>
              <a:spcBef>
                <a:spcPts val="100"/>
              </a:spcBef>
            </a:pPr>
            <a:r>
              <a:rPr sz="2100" spc="10" dirty="0">
                <a:solidFill>
                  <a:srgbClr val="303030"/>
                </a:solidFill>
                <a:latin typeface="RobotoRegular"/>
                <a:cs typeface="RobotoRegular"/>
              </a:rPr>
              <a:t>After </a:t>
            </a:r>
            <a:r>
              <a:rPr sz="2100" spc="-10" dirty="0">
                <a:solidFill>
                  <a:srgbClr val="303030"/>
                </a:solidFill>
                <a:latin typeface="RobotoRegular"/>
                <a:cs typeface="RobotoRegular"/>
              </a:rPr>
              <a:t>registration </a:t>
            </a:r>
            <a:r>
              <a:rPr sz="2100" spc="15" dirty="0">
                <a:solidFill>
                  <a:srgbClr val="303030"/>
                </a:solidFill>
                <a:latin typeface="RobotoRegular"/>
                <a:cs typeface="RobotoRegular"/>
              </a:rPr>
              <a:t>User </a:t>
            </a:r>
            <a:r>
              <a:rPr sz="2100" spc="-10" dirty="0">
                <a:solidFill>
                  <a:srgbClr val="303030"/>
                </a:solidFill>
                <a:latin typeface="RobotoRegular"/>
                <a:cs typeface="RobotoRegular"/>
              </a:rPr>
              <a:t>will </a:t>
            </a:r>
            <a:r>
              <a:rPr sz="2100" spc="-25">
                <a:solidFill>
                  <a:srgbClr val="303030"/>
                </a:solidFill>
                <a:latin typeface="RobotoRegular"/>
                <a:cs typeface="RobotoRegular"/>
              </a:rPr>
              <a:t>login </a:t>
            </a:r>
            <a:r>
              <a:rPr sz="2100" spc="10">
                <a:solidFill>
                  <a:srgbClr val="303030"/>
                </a:solidFill>
                <a:latin typeface="RobotoRegular"/>
                <a:cs typeface="RobotoRegular"/>
              </a:rPr>
              <a:t>and</a:t>
            </a:r>
            <a:endParaRPr sz="2100" dirty="0">
              <a:latin typeface="RobotoRegular"/>
              <a:cs typeface="RobotoRegular"/>
            </a:endParaRPr>
          </a:p>
          <a:p>
            <a:pPr marL="12700">
              <a:lnSpc>
                <a:spcPts val="2345"/>
              </a:lnSpc>
            </a:pPr>
            <a:r>
              <a:rPr sz="2100" spc="15">
                <a:solidFill>
                  <a:srgbClr val="303030"/>
                </a:solidFill>
                <a:latin typeface="RobotoRegular"/>
                <a:cs typeface="RobotoRegular"/>
              </a:rPr>
              <a:t>User</a:t>
            </a:r>
            <a:r>
              <a:rPr lang="en-US" sz="2100" spc="15" dirty="0">
                <a:solidFill>
                  <a:srgbClr val="303030"/>
                </a:solidFill>
                <a:latin typeface="RobotoRegular"/>
                <a:cs typeface="RobotoRegular"/>
              </a:rPr>
              <a:t> </a:t>
            </a:r>
            <a:r>
              <a:rPr lang="en-US" sz="2100" spc="-5" dirty="0">
                <a:solidFill>
                  <a:srgbClr val="303030"/>
                </a:solidFill>
                <a:latin typeface="RobotoRegular"/>
                <a:cs typeface="RobotoRegular"/>
              </a:rPr>
              <a:t>will be able to add the product into the cart and then place the order . But User will be register first otherwise the order not adding to cart.</a:t>
            </a:r>
          </a:p>
          <a:p>
            <a:pPr marL="12700">
              <a:lnSpc>
                <a:spcPts val="2345"/>
              </a:lnSpc>
            </a:pPr>
            <a:endParaRPr sz="2100" dirty="0">
              <a:latin typeface="RobotoRegular"/>
              <a:cs typeface="RobotoRegular"/>
            </a:endParaRPr>
          </a:p>
          <a:p>
            <a:pPr marL="12700" marR="612775">
              <a:lnSpc>
                <a:spcPts val="2460"/>
              </a:lnSpc>
              <a:spcBef>
                <a:spcPts val="100"/>
              </a:spcBef>
            </a:pPr>
            <a:r>
              <a:rPr sz="2100" spc="15" dirty="0">
                <a:solidFill>
                  <a:srgbClr val="303030"/>
                </a:solidFill>
                <a:latin typeface="RobotoRegular"/>
                <a:cs typeface="RobotoRegular"/>
              </a:rPr>
              <a:t>User </a:t>
            </a:r>
            <a:r>
              <a:rPr sz="2100" spc="-10" dirty="0">
                <a:solidFill>
                  <a:srgbClr val="303030"/>
                </a:solidFill>
                <a:latin typeface="RobotoRegular"/>
                <a:cs typeface="RobotoRegular"/>
              </a:rPr>
              <a:t>can </a:t>
            </a:r>
            <a:r>
              <a:rPr sz="2100" spc="-40" dirty="0">
                <a:solidFill>
                  <a:srgbClr val="303030"/>
                </a:solidFill>
                <a:latin typeface="RobotoRegular"/>
                <a:cs typeface="RobotoRegular"/>
              </a:rPr>
              <a:t>click </a:t>
            </a:r>
            <a:r>
              <a:rPr sz="2100" spc="-15" dirty="0">
                <a:solidFill>
                  <a:srgbClr val="303030"/>
                </a:solidFill>
                <a:latin typeface="RobotoRegular"/>
                <a:cs typeface="RobotoRegular"/>
              </a:rPr>
              <a:t>on </a:t>
            </a:r>
            <a:r>
              <a:rPr sz="2100" spc="5" dirty="0">
                <a:solidFill>
                  <a:srgbClr val="303030"/>
                </a:solidFill>
                <a:latin typeface="RobotoRegular"/>
                <a:cs typeface="RobotoRegular"/>
              </a:rPr>
              <a:t>the </a:t>
            </a:r>
            <a:r>
              <a:rPr sz="2100" spc="-10" dirty="0">
                <a:solidFill>
                  <a:srgbClr val="303030"/>
                </a:solidFill>
                <a:latin typeface="RobotoRegular"/>
                <a:cs typeface="RobotoRegular"/>
              </a:rPr>
              <a:t>cart </a:t>
            </a:r>
            <a:r>
              <a:rPr sz="2100" spc="-25" dirty="0">
                <a:solidFill>
                  <a:srgbClr val="303030"/>
                </a:solidFill>
                <a:latin typeface="RobotoRegular"/>
                <a:cs typeface="RobotoRegular"/>
              </a:rPr>
              <a:t>for </a:t>
            </a:r>
            <a:r>
              <a:rPr sz="2100" spc="5" dirty="0">
                <a:solidFill>
                  <a:srgbClr val="303030"/>
                </a:solidFill>
                <a:latin typeface="RobotoRegular"/>
                <a:cs typeface="RobotoRegular"/>
              </a:rPr>
              <a:t>see the </a:t>
            </a:r>
            <a:r>
              <a:rPr sz="2100" spc="-5" dirty="0">
                <a:solidFill>
                  <a:srgbClr val="303030"/>
                </a:solidFill>
                <a:latin typeface="RobotoRegular"/>
                <a:cs typeface="RobotoRegular"/>
              </a:rPr>
              <a:t>details </a:t>
            </a:r>
            <a:r>
              <a:rPr sz="2100" spc="-15" dirty="0">
                <a:solidFill>
                  <a:srgbClr val="303030"/>
                </a:solidFill>
                <a:latin typeface="RobotoRegular"/>
                <a:cs typeface="RobotoRegular"/>
              </a:rPr>
              <a:t>of </a:t>
            </a:r>
            <a:r>
              <a:rPr sz="2100" spc="5" dirty="0">
                <a:solidFill>
                  <a:srgbClr val="303030"/>
                </a:solidFill>
                <a:latin typeface="RobotoRegular"/>
                <a:cs typeface="RobotoRegular"/>
              </a:rPr>
              <a:t>ordered  </a:t>
            </a:r>
            <a:r>
              <a:rPr sz="2100" spc="-20" dirty="0">
                <a:solidFill>
                  <a:srgbClr val="303030"/>
                </a:solidFill>
                <a:latin typeface="RobotoRegular"/>
                <a:cs typeface="RobotoRegular"/>
              </a:rPr>
              <a:t>product </a:t>
            </a:r>
            <a:r>
              <a:rPr sz="2100" spc="-5" dirty="0">
                <a:solidFill>
                  <a:srgbClr val="303030"/>
                </a:solidFill>
                <a:latin typeface="RobotoRegular"/>
                <a:cs typeface="RobotoRegular"/>
              </a:rPr>
              <a:t>which </a:t>
            </a:r>
            <a:r>
              <a:rPr sz="2100" spc="20" dirty="0">
                <a:solidFill>
                  <a:srgbClr val="303030"/>
                </a:solidFill>
                <a:latin typeface="RobotoRegular"/>
                <a:cs typeface="RobotoRegular"/>
              </a:rPr>
              <a:t>they </a:t>
            </a:r>
            <a:r>
              <a:rPr sz="2100" spc="15" dirty="0">
                <a:solidFill>
                  <a:srgbClr val="303030"/>
                </a:solidFill>
                <a:latin typeface="RobotoRegular"/>
                <a:cs typeface="RobotoRegular"/>
              </a:rPr>
              <a:t>have</a:t>
            </a:r>
            <a:r>
              <a:rPr sz="2100" spc="-85" dirty="0">
                <a:solidFill>
                  <a:srgbClr val="303030"/>
                </a:solidFill>
                <a:latin typeface="RobotoRegular"/>
                <a:cs typeface="RobotoRegular"/>
              </a:rPr>
              <a:t> </a:t>
            </a:r>
            <a:r>
              <a:rPr sz="2100" dirty="0">
                <a:solidFill>
                  <a:srgbClr val="303030"/>
                </a:solidFill>
                <a:latin typeface="RobotoRegular"/>
                <a:cs typeface="RobotoRegular"/>
              </a:rPr>
              <a:t>ordered.</a:t>
            </a:r>
            <a:endParaRPr sz="2100" dirty="0">
              <a:latin typeface="RobotoRegular"/>
              <a:cs typeface="RobotoRegular"/>
            </a:endParaRPr>
          </a:p>
          <a:p>
            <a:pPr marL="12700">
              <a:lnSpc>
                <a:spcPts val="2380"/>
              </a:lnSpc>
            </a:pPr>
            <a:r>
              <a:rPr sz="2100" spc="15" dirty="0">
                <a:solidFill>
                  <a:srgbClr val="303030"/>
                </a:solidFill>
                <a:latin typeface="RobotoRegular"/>
                <a:cs typeface="RobotoRegular"/>
              </a:rPr>
              <a:t>User </a:t>
            </a:r>
            <a:r>
              <a:rPr sz="2100" spc="-10" dirty="0">
                <a:solidFill>
                  <a:srgbClr val="303030"/>
                </a:solidFill>
                <a:latin typeface="RobotoRegular"/>
                <a:cs typeface="RobotoRegular"/>
              </a:rPr>
              <a:t>can </a:t>
            </a:r>
            <a:r>
              <a:rPr sz="2100" spc="-15" dirty="0">
                <a:solidFill>
                  <a:srgbClr val="303030"/>
                </a:solidFill>
                <a:latin typeface="RobotoRegular"/>
                <a:cs typeface="RobotoRegular"/>
              </a:rPr>
              <a:t>also </a:t>
            </a:r>
            <a:r>
              <a:rPr sz="2100" dirty="0">
                <a:solidFill>
                  <a:srgbClr val="303030"/>
                </a:solidFill>
                <a:latin typeface="RobotoRegular"/>
                <a:cs typeface="RobotoRegular"/>
              </a:rPr>
              <a:t>update </a:t>
            </a:r>
            <a:r>
              <a:rPr sz="2100" spc="5" dirty="0">
                <a:solidFill>
                  <a:srgbClr val="303030"/>
                </a:solidFill>
                <a:latin typeface="RobotoRegular"/>
                <a:cs typeface="RobotoRegular"/>
              </a:rPr>
              <a:t>their </a:t>
            </a:r>
            <a:r>
              <a:rPr sz="2100" spc="-20" dirty="0">
                <a:solidFill>
                  <a:srgbClr val="303030"/>
                </a:solidFill>
                <a:latin typeface="RobotoRegular"/>
                <a:cs typeface="RobotoRegular"/>
              </a:rPr>
              <a:t>proﬁle</a:t>
            </a:r>
            <a:r>
              <a:rPr sz="2100" spc="-260" dirty="0">
                <a:solidFill>
                  <a:srgbClr val="303030"/>
                </a:solidFill>
                <a:latin typeface="RobotoRegular"/>
                <a:cs typeface="RobotoRegular"/>
              </a:rPr>
              <a:t> </a:t>
            </a:r>
            <a:r>
              <a:rPr sz="2100" spc="-10" dirty="0">
                <a:solidFill>
                  <a:srgbClr val="303030"/>
                </a:solidFill>
                <a:latin typeface="RobotoRegular"/>
                <a:cs typeface="RobotoRegular"/>
              </a:rPr>
              <a:t>details.</a:t>
            </a:r>
            <a:endParaRPr sz="2100" dirty="0">
              <a:latin typeface="RobotoRegular"/>
              <a:cs typeface="RobotoRegular"/>
            </a:endParaRPr>
          </a:p>
        </p:txBody>
      </p:sp>
      <p:sp>
        <p:nvSpPr>
          <p:cNvPr id="9" name="TextBox 8"/>
          <p:cNvSpPr txBox="1"/>
          <p:nvPr/>
        </p:nvSpPr>
        <p:spPr>
          <a:xfrm>
            <a:off x="1274734" y="5438792"/>
            <a:ext cx="571504" cy="523220"/>
          </a:xfrm>
          <a:prstGeom prst="rect">
            <a:avLst/>
          </a:prstGeom>
          <a:noFill/>
        </p:spPr>
        <p:txBody>
          <a:bodyPr wrap="square" rtlCol="0">
            <a:spAutoFit/>
          </a:bodyPr>
          <a:lstStyle/>
          <a:p>
            <a:pPr marL="12700">
              <a:lnSpc>
                <a:spcPct val="100000"/>
              </a:lnSpc>
              <a:spcBef>
                <a:spcPts val="1525"/>
              </a:spcBef>
            </a:pPr>
            <a:r>
              <a:rPr lang="en-US" sz="2800" spc="5" dirty="0">
                <a:solidFill>
                  <a:srgbClr val="303030"/>
                </a:solidFill>
                <a:latin typeface="RobotoRegular"/>
                <a:cs typeface="RobotoRegular"/>
              </a:rPr>
              <a:t>•</a:t>
            </a:r>
            <a:endParaRPr lang="en-US" sz="2800" dirty="0">
              <a:latin typeface="RobotoRegular"/>
              <a:cs typeface="RobotoRegul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69900" y="2095500"/>
            <a:ext cx="9982200" cy="1642116"/>
          </a:xfrm>
          <a:prstGeom prst="rect">
            <a:avLst/>
          </a:prstGeom>
        </p:spPr>
        <p:txBody>
          <a:bodyPr vert="horz" wrap="square" lIns="0" tIns="13335" rIns="0" bIns="0" rtlCol="0">
            <a:spAutoFit/>
          </a:bodyPr>
          <a:lstStyle/>
          <a:p>
            <a:pPr marL="342900" marR="5080" indent="-342900">
              <a:lnSpc>
                <a:spcPts val="2460"/>
              </a:lnSpc>
              <a:spcBef>
                <a:spcPts val="100"/>
              </a:spcBef>
              <a:buFont typeface="Arial" panose="020B0604020202020204" pitchFamily="34" charset="0"/>
              <a:buChar char="•"/>
              <a:tabLst>
                <a:tab pos="309880" algn="l"/>
              </a:tabLst>
            </a:pPr>
            <a:r>
              <a:rPr lang="en-US" sz="2100" dirty="0">
                <a:solidFill>
                  <a:srgbClr val="303030"/>
                </a:solidFill>
                <a:latin typeface="RobotoRegular"/>
                <a:cs typeface="RobotoRegular"/>
              </a:rPr>
              <a:t>Admin </a:t>
            </a:r>
            <a:r>
              <a:rPr lang="en-US" sz="2100" spc="-10" dirty="0">
                <a:solidFill>
                  <a:srgbClr val="303030"/>
                </a:solidFill>
                <a:latin typeface="RobotoRegular"/>
                <a:cs typeface="RobotoRegular"/>
              </a:rPr>
              <a:t>can </a:t>
            </a:r>
            <a:r>
              <a:rPr lang="en-US" sz="2100" dirty="0">
                <a:solidFill>
                  <a:srgbClr val="303030"/>
                </a:solidFill>
                <a:latin typeface="RobotoRegular"/>
                <a:cs typeface="RobotoRegular"/>
              </a:rPr>
              <a:t>regulate </a:t>
            </a:r>
            <a:r>
              <a:rPr lang="en-US" sz="2100" spc="-10" dirty="0">
                <a:solidFill>
                  <a:srgbClr val="303030"/>
                </a:solidFill>
                <a:latin typeface="RobotoRegular"/>
                <a:cs typeface="RobotoRegular"/>
              </a:rPr>
              <a:t>all</a:t>
            </a:r>
            <a:r>
              <a:rPr lang="en-US" sz="2100" spc="-190" dirty="0">
                <a:solidFill>
                  <a:srgbClr val="303030"/>
                </a:solidFill>
                <a:latin typeface="RobotoRegular"/>
                <a:cs typeface="RobotoRegular"/>
              </a:rPr>
              <a:t> </a:t>
            </a:r>
            <a:r>
              <a:rPr lang="en-US" sz="2100" spc="-20" dirty="0">
                <a:solidFill>
                  <a:srgbClr val="303030"/>
                </a:solidFill>
                <a:latin typeface="RobotoRegular"/>
                <a:cs typeface="RobotoRegular"/>
              </a:rPr>
              <a:t>functionality</a:t>
            </a:r>
          </a:p>
          <a:p>
            <a:pPr marL="342900" marR="5080" indent="-342900">
              <a:lnSpc>
                <a:spcPts val="2460"/>
              </a:lnSpc>
              <a:spcBef>
                <a:spcPts val="100"/>
              </a:spcBef>
              <a:buFont typeface="Arial" panose="020B0604020202020204" pitchFamily="34" charset="0"/>
              <a:buChar char="•"/>
              <a:tabLst>
                <a:tab pos="309880" algn="l"/>
              </a:tabLst>
            </a:pPr>
            <a:r>
              <a:rPr lang="en-US" sz="2100" dirty="0">
                <a:solidFill>
                  <a:srgbClr val="303030"/>
                </a:solidFill>
                <a:latin typeface="RobotoRegular"/>
                <a:cs typeface="RobotoRegular"/>
              </a:rPr>
              <a:t>Admin</a:t>
            </a:r>
            <a:r>
              <a:rPr lang="en-US" sz="2100" spc="-50" dirty="0">
                <a:solidFill>
                  <a:srgbClr val="303030"/>
                </a:solidFill>
                <a:latin typeface="RobotoRegular"/>
                <a:cs typeface="RobotoRegular"/>
              </a:rPr>
              <a:t> </a:t>
            </a:r>
            <a:r>
              <a:rPr lang="en-US" sz="2100" spc="-10" dirty="0">
                <a:solidFill>
                  <a:srgbClr val="303030"/>
                </a:solidFill>
                <a:latin typeface="RobotoRegular"/>
                <a:cs typeface="RobotoRegular"/>
              </a:rPr>
              <a:t>will</a:t>
            </a:r>
            <a:r>
              <a:rPr lang="en-US" sz="2100" spc="-100" dirty="0">
                <a:solidFill>
                  <a:srgbClr val="303030"/>
                </a:solidFill>
                <a:latin typeface="RobotoRegular"/>
                <a:cs typeface="RobotoRegular"/>
              </a:rPr>
              <a:t> </a:t>
            </a:r>
            <a:r>
              <a:rPr lang="en-US" sz="2100" spc="-25" dirty="0">
                <a:solidFill>
                  <a:srgbClr val="303030"/>
                </a:solidFill>
                <a:latin typeface="RobotoRegular"/>
                <a:cs typeface="RobotoRegular"/>
              </a:rPr>
              <a:t>login</a:t>
            </a:r>
            <a:r>
              <a:rPr lang="en-US" sz="2100" spc="-45" dirty="0">
                <a:solidFill>
                  <a:srgbClr val="303030"/>
                </a:solidFill>
                <a:latin typeface="RobotoRegular"/>
                <a:cs typeface="RobotoRegular"/>
              </a:rPr>
              <a:t> </a:t>
            </a:r>
            <a:r>
              <a:rPr lang="en-US" sz="2100" spc="5" dirty="0">
                <a:solidFill>
                  <a:srgbClr val="303030"/>
                </a:solidFill>
                <a:latin typeface="RobotoRegular"/>
                <a:cs typeface="RobotoRegular"/>
              </a:rPr>
              <a:t>to</a:t>
            </a:r>
            <a:r>
              <a:rPr lang="en-US" sz="2100" spc="-85" dirty="0">
                <a:solidFill>
                  <a:srgbClr val="303030"/>
                </a:solidFill>
                <a:latin typeface="RobotoRegular"/>
                <a:cs typeface="RobotoRegular"/>
              </a:rPr>
              <a:t> </a:t>
            </a:r>
            <a:r>
              <a:rPr lang="en-US" sz="2100" spc="5" dirty="0">
                <a:solidFill>
                  <a:srgbClr val="303030"/>
                </a:solidFill>
                <a:latin typeface="RobotoRegular"/>
                <a:cs typeface="RobotoRegular"/>
              </a:rPr>
              <a:t>the </a:t>
            </a:r>
            <a:r>
              <a:rPr lang="en-US" sz="2100" spc="-5" dirty="0">
                <a:solidFill>
                  <a:srgbClr val="303030"/>
                </a:solidFill>
                <a:latin typeface="RobotoRegular"/>
                <a:cs typeface="RobotoRegular"/>
              </a:rPr>
              <a:t>portal</a:t>
            </a:r>
            <a:r>
              <a:rPr lang="en-US" sz="2100" spc="-100" dirty="0">
                <a:solidFill>
                  <a:srgbClr val="303030"/>
                </a:solidFill>
                <a:latin typeface="RobotoRegular"/>
                <a:cs typeface="RobotoRegular"/>
              </a:rPr>
              <a:t> </a:t>
            </a:r>
            <a:r>
              <a:rPr lang="en-US" sz="2100" spc="-15" dirty="0">
                <a:solidFill>
                  <a:srgbClr val="303030"/>
                </a:solidFill>
                <a:latin typeface="RobotoRegular"/>
                <a:cs typeface="RobotoRegular"/>
              </a:rPr>
              <a:t>or</a:t>
            </a:r>
            <a:r>
              <a:rPr lang="en-US" sz="2100" spc="-65" dirty="0">
                <a:solidFill>
                  <a:srgbClr val="303030"/>
                </a:solidFill>
                <a:latin typeface="RobotoRegular"/>
                <a:cs typeface="RobotoRegular"/>
              </a:rPr>
              <a:t> </a:t>
            </a:r>
            <a:r>
              <a:rPr lang="en-US" sz="2100" spc="-10" dirty="0">
                <a:solidFill>
                  <a:srgbClr val="303030"/>
                </a:solidFill>
                <a:latin typeface="RobotoRegular"/>
                <a:cs typeface="RobotoRegular"/>
              </a:rPr>
              <a:t>will</a:t>
            </a:r>
            <a:r>
              <a:rPr lang="en-US" sz="2100" spc="-95" dirty="0">
                <a:solidFill>
                  <a:srgbClr val="303030"/>
                </a:solidFill>
                <a:latin typeface="RobotoRegular"/>
                <a:cs typeface="RobotoRegular"/>
              </a:rPr>
              <a:t> </a:t>
            </a:r>
            <a:r>
              <a:rPr lang="en-US" sz="2100" spc="15" dirty="0">
                <a:solidFill>
                  <a:srgbClr val="303030"/>
                </a:solidFill>
                <a:latin typeface="RobotoRegular"/>
                <a:cs typeface="RobotoRegular"/>
              </a:rPr>
              <a:t>have</a:t>
            </a:r>
            <a:r>
              <a:rPr lang="en-US" sz="2100" dirty="0">
                <a:solidFill>
                  <a:srgbClr val="303030"/>
                </a:solidFill>
                <a:latin typeface="RobotoRegular"/>
                <a:cs typeface="RobotoRegular"/>
              </a:rPr>
              <a:t> </a:t>
            </a:r>
            <a:r>
              <a:rPr lang="en-US" sz="2100" spc="5" dirty="0">
                <a:solidFill>
                  <a:srgbClr val="303030"/>
                </a:solidFill>
                <a:latin typeface="RobotoRegular"/>
                <a:cs typeface="RobotoRegular"/>
              </a:rPr>
              <a:t>to</a:t>
            </a:r>
            <a:r>
              <a:rPr lang="en-US" sz="2100" spc="-80" dirty="0">
                <a:solidFill>
                  <a:srgbClr val="303030"/>
                </a:solidFill>
                <a:latin typeface="RobotoRegular"/>
                <a:cs typeface="RobotoRegular"/>
              </a:rPr>
              <a:t> </a:t>
            </a:r>
            <a:r>
              <a:rPr lang="en-US" sz="2100" dirty="0">
                <a:solidFill>
                  <a:srgbClr val="303030"/>
                </a:solidFill>
                <a:latin typeface="RobotoRegular"/>
                <a:cs typeface="RobotoRegular"/>
              </a:rPr>
              <a:t>register</a:t>
            </a:r>
            <a:r>
              <a:rPr lang="en-US" sz="2100" spc="-65" dirty="0">
                <a:solidFill>
                  <a:srgbClr val="303030"/>
                </a:solidFill>
                <a:latin typeface="RobotoRegular"/>
                <a:cs typeface="RobotoRegular"/>
              </a:rPr>
              <a:t> </a:t>
            </a:r>
            <a:r>
              <a:rPr lang="en-US" sz="2100" spc="-20" dirty="0">
                <a:solidFill>
                  <a:srgbClr val="303030"/>
                </a:solidFill>
                <a:latin typeface="RobotoRegular"/>
                <a:cs typeface="RobotoRegular"/>
              </a:rPr>
              <a:t>if</a:t>
            </a:r>
            <a:r>
              <a:rPr lang="en-US" sz="2100" spc="-85" dirty="0">
                <a:solidFill>
                  <a:srgbClr val="303030"/>
                </a:solidFill>
                <a:latin typeface="RobotoRegular"/>
                <a:cs typeface="RobotoRegular"/>
              </a:rPr>
              <a:t> </a:t>
            </a:r>
            <a:r>
              <a:rPr lang="en-US" sz="2100" spc="5" dirty="0">
                <a:solidFill>
                  <a:srgbClr val="303030"/>
                </a:solidFill>
                <a:latin typeface="RobotoRegular"/>
                <a:cs typeface="RobotoRegular"/>
              </a:rPr>
              <a:t>he </a:t>
            </a:r>
            <a:r>
              <a:rPr lang="en-US" sz="2100" spc="-20" dirty="0">
                <a:solidFill>
                  <a:srgbClr val="303030"/>
                </a:solidFill>
                <a:latin typeface="RobotoRegular"/>
                <a:cs typeface="RobotoRegular"/>
              </a:rPr>
              <a:t>is</a:t>
            </a:r>
            <a:r>
              <a:rPr lang="en-US" sz="2100" spc="-90" dirty="0">
                <a:solidFill>
                  <a:srgbClr val="303030"/>
                </a:solidFill>
                <a:latin typeface="RobotoRegular"/>
                <a:cs typeface="RobotoRegular"/>
              </a:rPr>
              <a:t> </a:t>
            </a:r>
            <a:r>
              <a:rPr lang="en-US" sz="2100" spc="-10" dirty="0">
                <a:solidFill>
                  <a:srgbClr val="303030"/>
                </a:solidFill>
                <a:latin typeface="RobotoRegular"/>
                <a:cs typeface="RobotoRegular"/>
              </a:rPr>
              <a:t>not</a:t>
            </a:r>
            <a:r>
              <a:rPr lang="en-US" sz="2100" spc="-35" dirty="0">
                <a:solidFill>
                  <a:srgbClr val="303030"/>
                </a:solidFill>
                <a:latin typeface="RobotoRegular"/>
                <a:cs typeface="RobotoRegular"/>
              </a:rPr>
              <a:t> </a:t>
            </a:r>
            <a:r>
              <a:rPr lang="en-US" sz="2100" dirty="0">
                <a:solidFill>
                  <a:srgbClr val="303030"/>
                </a:solidFill>
                <a:latin typeface="RobotoRegular"/>
                <a:cs typeface="RobotoRegular"/>
              </a:rPr>
              <a:t>a </a:t>
            </a:r>
            <a:r>
              <a:rPr lang="en-US" sz="2100" spc="5" dirty="0">
                <a:solidFill>
                  <a:srgbClr val="303030"/>
                </a:solidFill>
                <a:latin typeface="RobotoRegular"/>
                <a:cs typeface="RobotoRegular"/>
              </a:rPr>
              <a:t>registered</a:t>
            </a:r>
            <a:r>
              <a:rPr lang="en-US" sz="2100" spc="-75" dirty="0">
                <a:solidFill>
                  <a:srgbClr val="303030"/>
                </a:solidFill>
                <a:latin typeface="RobotoRegular"/>
                <a:cs typeface="RobotoRegular"/>
              </a:rPr>
              <a:t> </a:t>
            </a:r>
            <a:r>
              <a:rPr lang="en-US" sz="2100" dirty="0">
                <a:solidFill>
                  <a:srgbClr val="303030"/>
                </a:solidFill>
                <a:latin typeface="RobotoRegular"/>
                <a:cs typeface="RobotoRegular"/>
              </a:rPr>
              <a:t>Admin.</a:t>
            </a:r>
            <a:endParaRPr lang="en-US" sz="2100" dirty="0">
              <a:latin typeface="RobotoRegular"/>
              <a:cs typeface="RobotoRegular"/>
            </a:endParaRPr>
          </a:p>
          <a:p>
            <a:pPr marL="342900" marR="5080" indent="-342900">
              <a:lnSpc>
                <a:spcPts val="2460"/>
              </a:lnSpc>
              <a:spcBef>
                <a:spcPts val="100"/>
              </a:spcBef>
              <a:buFont typeface="Arial" panose="020B0604020202020204" pitchFamily="34" charset="0"/>
              <a:buChar char="•"/>
              <a:tabLst>
                <a:tab pos="309880" algn="l"/>
              </a:tabLst>
            </a:pPr>
            <a:r>
              <a:rPr sz="2100" dirty="0">
                <a:solidFill>
                  <a:srgbClr val="303030"/>
                </a:solidFill>
                <a:latin typeface="RobotoRegular"/>
                <a:cs typeface="RobotoRegular"/>
              </a:rPr>
              <a:t>Admin</a:t>
            </a:r>
            <a:r>
              <a:rPr sz="2100" spc="-50" dirty="0">
                <a:solidFill>
                  <a:srgbClr val="303030"/>
                </a:solidFill>
                <a:latin typeface="RobotoRegular"/>
                <a:cs typeface="RobotoRegular"/>
              </a:rPr>
              <a:t> </a:t>
            </a:r>
            <a:r>
              <a:rPr sz="2100" spc="-10" dirty="0">
                <a:solidFill>
                  <a:srgbClr val="303030"/>
                </a:solidFill>
                <a:latin typeface="RobotoRegular"/>
                <a:cs typeface="RobotoRegular"/>
              </a:rPr>
              <a:t>can</a:t>
            </a:r>
            <a:r>
              <a:rPr sz="2100" spc="-45" dirty="0">
                <a:solidFill>
                  <a:srgbClr val="303030"/>
                </a:solidFill>
                <a:latin typeface="RobotoRegular"/>
                <a:cs typeface="RobotoRegular"/>
              </a:rPr>
              <a:t> </a:t>
            </a:r>
            <a:r>
              <a:rPr sz="2100" dirty="0">
                <a:solidFill>
                  <a:srgbClr val="303030"/>
                </a:solidFill>
                <a:latin typeface="RobotoRegular"/>
                <a:cs typeface="RobotoRegular"/>
              </a:rPr>
              <a:t>verify </a:t>
            </a:r>
            <a:r>
              <a:rPr sz="2100" spc="10" dirty="0">
                <a:solidFill>
                  <a:srgbClr val="303030"/>
                </a:solidFill>
                <a:latin typeface="RobotoRegular"/>
                <a:cs typeface="RobotoRegular"/>
              </a:rPr>
              <a:t>an</a:t>
            </a:r>
            <a:r>
              <a:rPr sz="2100" spc="-45" dirty="0">
                <a:solidFill>
                  <a:srgbClr val="303030"/>
                </a:solidFill>
                <a:latin typeface="RobotoRegular"/>
                <a:cs typeface="RobotoRegular"/>
              </a:rPr>
              <a:t> </a:t>
            </a:r>
            <a:r>
              <a:rPr sz="2100" spc="-5" dirty="0">
                <a:solidFill>
                  <a:srgbClr val="303030"/>
                </a:solidFill>
                <a:latin typeface="RobotoRegular"/>
                <a:cs typeface="RobotoRegular"/>
              </a:rPr>
              <a:t>approve</a:t>
            </a:r>
            <a:r>
              <a:rPr sz="2100" dirty="0">
                <a:solidFill>
                  <a:srgbClr val="303030"/>
                </a:solidFill>
                <a:latin typeface="RobotoRegular"/>
                <a:cs typeface="RobotoRegular"/>
              </a:rPr>
              <a:t> </a:t>
            </a:r>
            <a:r>
              <a:rPr sz="2100" spc="-5" dirty="0">
                <a:solidFill>
                  <a:srgbClr val="303030"/>
                </a:solidFill>
                <a:latin typeface="RobotoRegular"/>
                <a:cs typeface="RobotoRegular"/>
              </a:rPr>
              <a:t>seller</a:t>
            </a:r>
            <a:r>
              <a:rPr sz="2100" spc="-60" dirty="0">
                <a:solidFill>
                  <a:srgbClr val="303030"/>
                </a:solidFill>
                <a:latin typeface="RobotoRegular"/>
                <a:cs typeface="RobotoRegular"/>
              </a:rPr>
              <a:t> </a:t>
            </a:r>
            <a:r>
              <a:rPr sz="2100" spc="-10" dirty="0">
                <a:solidFill>
                  <a:srgbClr val="303030"/>
                </a:solidFill>
                <a:latin typeface="RobotoRegular"/>
                <a:cs typeface="RobotoRegular"/>
              </a:rPr>
              <a:t>can</a:t>
            </a:r>
            <a:r>
              <a:rPr sz="2100" spc="-45" dirty="0">
                <a:solidFill>
                  <a:srgbClr val="303030"/>
                </a:solidFill>
                <a:latin typeface="RobotoRegular"/>
                <a:cs typeface="RobotoRegular"/>
              </a:rPr>
              <a:t> </a:t>
            </a:r>
            <a:r>
              <a:rPr sz="2100" dirty="0">
                <a:solidFill>
                  <a:srgbClr val="303030"/>
                </a:solidFill>
                <a:latin typeface="RobotoRegular"/>
                <a:cs typeface="RobotoRegular"/>
              </a:rPr>
              <a:t>add</a:t>
            </a:r>
            <a:r>
              <a:rPr sz="2100" spc="-70" dirty="0">
                <a:solidFill>
                  <a:srgbClr val="303030"/>
                </a:solidFill>
                <a:latin typeface="RobotoRegular"/>
                <a:cs typeface="RobotoRegular"/>
              </a:rPr>
              <a:t> </a:t>
            </a:r>
            <a:r>
              <a:rPr sz="2100" spc="10" dirty="0">
                <a:solidFill>
                  <a:srgbClr val="303030"/>
                </a:solidFill>
                <a:latin typeface="RobotoRegular"/>
                <a:cs typeface="RobotoRegular"/>
              </a:rPr>
              <a:t>and</a:t>
            </a:r>
            <a:r>
              <a:rPr sz="2100" spc="-65" dirty="0">
                <a:solidFill>
                  <a:srgbClr val="303030"/>
                </a:solidFill>
                <a:latin typeface="RobotoRegular"/>
                <a:cs typeface="RobotoRegular"/>
              </a:rPr>
              <a:t> </a:t>
            </a:r>
            <a:r>
              <a:rPr sz="2100" spc="-5" dirty="0">
                <a:solidFill>
                  <a:srgbClr val="303030"/>
                </a:solidFill>
                <a:latin typeface="RobotoRegular"/>
                <a:cs typeface="RobotoRegular"/>
              </a:rPr>
              <a:t>edit</a:t>
            </a:r>
            <a:r>
              <a:rPr sz="2100" spc="-40" dirty="0">
                <a:solidFill>
                  <a:srgbClr val="303030"/>
                </a:solidFill>
                <a:latin typeface="RobotoRegular"/>
                <a:cs typeface="RobotoRegular"/>
              </a:rPr>
              <a:t> </a:t>
            </a:r>
            <a:r>
              <a:rPr sz="2100" spc="-15" dirty="0">
                <a:solidFill>
                  <a:srgbClr val="303030"/>
                </a:solidFill>
                <a:latin typeface="RobotoRegular"/>
                <a:cs typeface="RobotoRegular"/>
              </a:rPr>
              <a:t>products</a:t>
            </a:r>
            <a:r>
              <a:rPr lang="en-IN" sz="2100" spc="-15" dirty="0">
                <a:solidFill>
                  <a:srgbClr val="303030"/>
                </a:solidFill>
                <a:latin typeface="RobotoRegular"/>
                <a:cs typeface="RobotoRegular"/>
              </a:rPr>
              <a:t> </a:t>
            </a:r>
            <a:r>
              <a:rPr lang="en-IN" sz="2100" spc="-10" dirty="0">
                <a:solidFill>
                  <a:srgbClr val="303030"/>
                </a:solidFill>
                <a:latin typeface="RobotoRegular"/>
                <a:cs typeface="RobotoRegular"/>
              </a:rPr>
              <a:t>details.</a:t>
            </a:r>
            <a:endParaRPr lang="en-IN" sz="2100" dirty="0">
              <a:latin typeface="RobotoRegular"/>
              <a:cs typeface="RobotoRegular"/>
            </a:endParaRPr>
          </a:p>
          <a:p>
            <a:pPr marL="342900" marR="5080" indent="-342900">
              <a:lnSpc>
                <a:spcPts val="2460"/>
              </a:lnSpc>
              <a:spcBef>
                <a:spcPts val="100"/>
              </a:spcBef>
              <a:buFont typeface="Arial" panose="020B0604020202020204" pitchFamily="34" charset="0"/>
              <a:buChar char="•"/>
              <a:tabLst>
                <a:tab pos="309880" algn="l"/>
              </a:tabLst>
            </a:pPr>
            <a:r>
              <a:rPr lang="en-US" sz="2100" dirty="0">
                <a:solidFill>
                  <a:srgbClr val="303030"/>
                </a:solidFill>
                <a:latin typeface="RobotoRegular"/>
                <a:cs typeface="RobotoRegular"/>
              </a:rPr>
              <a:t>Admin </a:t>
            </a:r>
            <a:r>
              <a:rPr lang="en-US" sz="2100" spc="-10" dirty="0">
                <a:solidFill>
                  <a:srgbClr val="303030"/>
                </a:solidFill>
                <a:latin typeface="RobotoRegular"/>
                <a:cs typeface="RobotoRegular"/>
              </a:rPr>
              <a:t>can </a:t>
            </a:r>
            <a:r>
              <a:rPr lang="en-US" sz="2100" spc="10" dirty="0">
                <a:solidFill>
                  <a:srgbClr val="303030"/>
                </a:solidFill>
                <a:latin typeface="RobotoRegular"/>
                <a:cs typeface="RobotoRegular"/>
              </a:rPr>
              <a:t>manage </a:t>
            </a:r>
            <a:r>
              <a:rPr lang="en-US" sz="2100" dirty="0">
                <a:solidFill>
                  <a:srgbClr val="303030"/>
                </a:solidFill>
                <a:latin typeface="RobotoRegular"/>
                <a:cs typeface="RobotoRegular"/>
              </a:rPr>
              <a:t>users </a:t>
            </a:r>
            <a:r>
              <a:rPr lang="en-US" sz="2100" spc="-5" dirty="0">
                <a:solidFill>
                  <a:srgbClr val="303030"/>
                </a:solidFill>
                <a:latin typeface="RobotoRegular"/>
                <a:cs typeface="RobotoRegular"/>
              </a:rPr>
              <a:t>details </a:t>
            </a:r>
            <a:r>
              <a:rPr lang="en-US" sz="2100" spc="10" dirty="0">
                <a:solidFill>
                  <a:srgbClr val="303030"/>
                </a:solidFill>
                <a:latin typeface="RobotoRegular"/>
                <a:cs typeface="RobotoRegular"/>
              </a:rPr>
              <a:t>and manage</a:t>
            </a:r>
            <a:r>
              <a:rPr lang="en-US" sz="2100" spc="-350" dirty="0">
                <a:solidFill>
                  <a:srgbClr val="303030"/>
                </a:solidFill>
                <a:latin typeface="RobotoRegular"/>
                <a:cs typeface="RobotoRegular"/>
              </a:rPr>
              <a:t> </a:t>
            </a:r>
            <a:r>
              <a:rPr lang="en-US" sz="2100" spc="-10" dirty="0">
                <a:solidFill>
                  <a:srgbClr val="303030"/>
                </a:solidFill>
                <a:latin typeface="RobotoRegular"/>
                <a:cs typeface="RobotoRegular"/>
              </a:rPr>
              <a:t>orders</a:t>
            </a:r>
            <a:r>
              <a:rPr lang="en-US" sz="2800" spc="-10" dirty="0">
                <a:solidFill>
                  <a:srgbClr val="303030"/>
                </a:solidFill>
                <a:latin typeface="RobotoRegular"/>
                <a:cs typeface="RobotoRegular"/>
              </a:rPr>
              <a:t>.</a:t>
            </a:r>
            <a:br>
              <a:rPr lang="en-IN" sz="2100" spc="-15" dirty="0">
                <a:solidFill>
                  <a:srgbClr val="303030"/>
                </a:solidFill>
                <a:latin typeface="RobotoRegular"/>
                <a:cs typeface="RobotoRegular"/>
              </a:rPr>
            </a:br>
            <a:endParaRPr sz="2100" dirty="0">
              <a:latin typeface="RobotoRegular"/>
              <a:cs typeface="RobotoRegular"/>
            </a:endParaRPr>
          </a:p>
        </p:txBody>
      </p:sp>
      <p:sp>
        <p:nvSpPr>
          <p:cNvPr id="3" name="object 3"/>
          <p:cNvSpPr txBox="1">
            <a:spLocks noGrp="1"/>
          </p:cNvSpPr>
          <p:nvPr>
            <p:ph type="title"/>
          </p:nvPr>
        </p:nvSpPr>
        <p:spPr>
          <a:xfrm>
            <a:off x="241300" y="952500"/>
            <a:ext cx="7218045" cy="980440"/>
          </a:xfrm>
          <a:prstGeom prst="rect">
            <a:avLst/>
          </a:prstGeom>
          <a:ln w="14851">
            <a:solidFill>
              <a:srgbClr val="303030"/>
            </a:solidFill>
          </a:ln>
        </p:spPr>
        <p:txBody>
          <a:bodyPr vert="horz" wrap="square" lIns="0" tIns="262890" rIns="0" bIns="0" rtlCol="0">
            <a:spAutoFit/>
          </a:bodyPr>
          <a:lstStyle/>
          <a:p>
            <a:pPr marL="269875">
              <a:lnSpc>
                <a:spcPct val="100000"/>
              </a:lnSpc>
              <a:spcBef>
                <a:spcPts val="2070"/>
              </a:spcBef>
            </a:pPr>
            <a:r>
              <a:rPr sz="2800" spc="20" dirty="0"/>
              <a:t>Admin</a:t>
            </a:r>
            <a:r>
              <a:rPr sz="2800" spc="-30" dirty="0"/>
              <a:t> </a:t>
            </a:r>
            <a:r>
              <a:rPr sz="2100" dirty="0"/>
              <a:t>:</a:t>
            </a:r>
            <a:endParaRPr sz="21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89100" y="114300"/>
            <a:ext cx="2992120" cy="596265"/>
          </a:xfrm>
          <a:prstGeom prst="rect">
            <a:avLst/>
          </a:prstGeom>
        </p:spPr>
        <p:txBody>
          <a:bodyPr vert="horz" wrap="square" lIns="0" tIns="11430" rIns="0" bIns="0" rtlCol="0">
            <a:spAutoFit/>
          </a:bodyPr>
          <a:lstStyle/>
          <a:p>
            <a:pPr marL="12700">
              <a:lnSpc>
                <a:spcPct val="100000"/>
              </a:lnSpc>
              <a:spcBef>
                <a:spcPts val="90"/>
              </a:spcBef>
            </a:pPr>
            <a:r>
              <a:rPr sz="3750" dirty="0"/>
              <a:t>Flow</a:t>
            </a:r>
            <a:r>
              <a:rPr sz="3750" spc="-60" dirty="0"/>
              <a:t> </a:t>
            </a:r>
            <a:r>
              <a:rPr sz="3750" spc="-30" dirty="0"/>
              <a:t>diagram:</a:t>
            </a:r>
            <a:endParaRPr sz="375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0700" y="727228"/>
            <a:ext cx="4500578" cy="525447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68340" y="-204810"/>
            <a:ext cx="10693400" cy="6015037"/>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4203700" y="114300"/>
            <a:ext cx="2667000" cy="506549"/>
          </a:xfrm>
          <a:prstGeom prst="rect">
            <a:avLst/>
          </a:prstGeom>
        </p:spPr>
        <p:txBody>
          <a:bodyPr vert="horz" wrap="square" lIns="0" tIns="13970" rIns="0" bIns="0" rtlCol="0">
            <a:spAutoFit/>
          </a:bodyPr>
          <a:lstStyle/>
          <a:p>
            <a:pPr marL="82550">
              <a:lnSpc>
                <a:spcPct val="100000"/>
              </a:lnSpc>
              <a:spcBef>
                <a:spcPts val="110"/>
              </a:spcBef>
            </a:pPr>
            <a:r>
              <a:rPr sz="3200" spc="-40" dirty="0" err="1">
                <a:latin typeface="+mj-lt"/>
              </a:rPr>
              <a:t>S</a:t>
            </a:r>
            <a:r>
              <a:rPr sz="3200" spc="20" dirty="0" err="1">
                <a:latin typeface="+mj-lt"/>
              </a:rPr>
              <a:t>c</a:t>
            </a:r>
            <a:r>
              <a:rPr sz="3200" spc="25" dirty="0" err="1">
                <a:latin typeface="+mj-lt"/>
              </a:rPr>
              <a:t>h</a:t>
            </a:r>
            <a:r>
              <a:rPr sz="3200" spc="-10" dirty="0" err="1">
                <a:latin typeface="+mj-lt"/>
              </a:rPr>
              <a:t>e</a:t>
            </a:r>
            <a:r>
              <a:rPr sz="3200" spc="60" dirty="0" err="1">
                <a:latin typeface="+mj-lt"/>
              </a:rPr>
              <a:t>m</a:t>
            </a:r>
            <a:r>
              <a:rPr lang="en-IN" sz="3200" spc="60" dirty="0">
                <a:latin typeface="+mj-lt"/>
              </a:rPr>
              <a:t>a</a:t>
            </a:r>
            <a:r>
              <a:rPr sz="3200" dirty="0">
                <a:latin typeface="+mj-lt"/>
              </a:rPr>
              <a:t>:</a:t>
            </a:r>
          </a:p>
        </p:txBody>
      </p:sp>
      <p:sp>
        <p:nvSpPr>
          <p:cNvPr id="4" name="object 4"/>
          <p:cNvSpPr/>
          <p:nvPr/>
        </p:nvSpPr>
        <p:spPr>
          <a:xfrm>
            <a:off x="560354" y="652446"/>
            <a:ext cx="9787006" cy="5143536"/>
          </a:xfrm>
          <a:custGeom>
            <a:avLst/>
            <a:gdLst/>
            <a:ahLst/>
            <a:cxnLst/>
            <a:rect l="l" t="t" r="r" b="b"/>
            <a:pathLst>
              <a:path w="8733155" h="3475354">
                <a:moveTo>
                  <a:pt x="0" y="0"/>
                </a:moveTo>
                <a:lnTo>
                  <a:pt x="8732910" y="0"/>
                </a:lnTo>
                <a:lnTo>
                  <a:pt x="8732910" y="3475341"/>
                </a:lnTo>
                <a:lnTo>
                  <a:pt x="0" y="3475341"/>
                </a:lnTo>
                <a:lnTo>
                  <a:pt x="0" y="0"/>
                </a:lnTo>
                <a:close/>
              </a:path>
            </a:pathLst>
          </a:custGeom>
          <a:ln w="14851">
            <a:solidFill>
              <a:srgbClr val="303030"/>
            </a:solidFill>
          </a:ln>
        </p:spPr>
        <p:txBody>
          <a:bodyPr wrap="square" lIns="0" tIns="0" rIns="0" bIns="0" rtlCol="0"/>
          <a:lstStyle/>
          <a:p>
            <a:endParaRPr/>
          </a:p>
        </p:txBody>
      </p:sp>
      <p:sp>
        <p:nvSpPr>
          <p:cNvPr id="5" name="object 5"/>
          <p:cNvSpPr txBox="1"/>
          <p:nvPr/>
        </p:nvSpPr>
        <p:spPr>
          <a:xfrm>
            <a:off x="774667" y="723885"/>
            <a:ext cx="9048297" cy="5386731"/>
          </a:xfrm>
          <a:prstGeom prst="rect">
            <a:avLst/>
          </a:prstGeom>
        </p:spPr>
        <p:txBody>
          <a:bodyPr vert="horz" wrap="square" lIns="0" tIns="13335" rIns="0" bIns="0" rtlCol="0">
            <a:spAutoFit/>
          </a:bodyPr>
          <a:lstStyle/>
          <a:p>
            <a:pPr marL="12700">
              <a:lnSpc>
                <a:spcPts val="2490"/>
              </a:lnSpc>
              <a:spcBef>
                <a:spcPts val="105"/>
              </a:spcBef>
            </a:pPr>
            <a:r>
              <a:rPr sz="2000" spc="-15">
                <a:solidFill>
                  <a:srgbClr val="303030"/>
                </a:solidFill>
                <a:latin typeface="RobotoRegular"/>
                <a:cs typeface="RobotoRegular"/>
              </a:rPr>
              <a:t>1)</a:t>
            </a:r>
            <a:r>
              <a:rPr lang="en-US" sz="2000" spc="-15" dirty="0">
                <a:solidFill>
                  <a:srgbClr val="303030"/>
                </a:solidFill>
                <a:latin typeface="RobotoRegular"/>
                <a:cs typeface="RobotoRegular"/>
              </a:rPr>
              <a:t> </a:t>
            </a:r>
            <a:r>
              <a:rPr lang="en-IN" sz="2000" spc="15" dirty="0">
                <a:solidFill>
                  <a:srgbClr val="303030"/>
                </a:solidFill>
                <a:latin typeface="RobotoRegular"/>
                <a:cs typeface="RobotoRegular"/>
              </a:rPr>
              <a:t>Table name –user_register</a:t>
            </a:r>
          </a:p>
          <a:p>
            <a:pPr marL="12700">
              <a:lnSpc>
                <a:spcPts val="2490"/>
              </a:lnSpc>
              <a:spcBef>
                <a:spcPts val="105"/>
              </a:spcBef>
            </a:pPr>
            <a:r>
              <a:rPr lang="en-IN" sz="2000" spc="15" dirty="0">
                <a:solidFill>
                  <a:srgbClr val="303030"/>
                </a:solidFill>
                <a:latin typeface="RobotoRegular"/>
                <a:cs typeface="RobotoRegular"/>
              </a:rPr>
              <a:t>userid,dob,email,fname,gender,lname,upassword</a:t>
            </a:r>
            <a:endParaRPr lang="en-US" sz="2000" spc="-15" dirty="0">
              <a:solidFill>
                <a:srgbClr val="303030"/>
              </a:solidFill>
              <a:latin typeface="RobotoRegular"/>
              <a:cs typeface="RobotoRegular"/>
            </a:endParaRPr>
          </a:p>
          <a:p>
            <a:pPr marL="12700">
              <a:lnSpc>
                <a:spcPts val="2490"/>
              </a:lnSpc>
              <a:spcBef>
                <a:spcPts val="105"/>
              </a:spcBef>
            </a:pPr>
            <a:r>
              <a:rPr sz="2000" spc="-15">
                <a:solidFill>
                  <a:srgbClr val="303030"/>
                </a:solidFill>
                <a:latin typeface="RobotoRegular"/>
                <a:cs typeface="RobotoRegular"/>
              </a:rPr>
              <a:t>2)</a:t>
            </a:r>
            <a:r>
              <a:rPr lang="en-US" sz="2000" spc="-15" dirty="0">
                <a:solidFill>
                  <a:srgbClr val="303030"/>
                </a:solidFill>
                <a:latin typeface="RobotoRegular"/>
                <a:cs typeface="RobotoRegular"/>
              </a:rPr>
              <a:t> Table </a:t>
            </a:r>
            <a:r>
              <a:rPr lang="en-US" sz="2000" spc="15" dirty="0">
                <a:solidFill>
                  <a:srgbClr val="303030"/>
                </a:solidFill>
                <a:latin typeface="RobotoRegular"/>
                <a:cs typeface="RobotoRegular"/>
              </a:rPr>
              <a:t>name </a:t>
            </a:r>
            <a:r>
              <a:rPr sz="2000">
                <a:solidFill>
                  <a:srgbClr val="303030"/>
                </a:solidFill>
                <a:latin typeface="RobotoRegular"/>
                <a:cs typeface="RobotoRegular"/>
              </a:rPr>
              <a:t>:</a:t>
            </a:r>
            <a:r>
              <a:rPr lang="en-IN" sz="2000" spc="-150" dirty="0">
                <a:solidFill>
                  <a:srgbClr val="303030"/>
                </a:solidFill>
                <a:latin typeface="RobotoRegular"/>
                <a:cs typeface="RobotoRegular"/>
              </a:rPr>
              <a:t>  cart</a:t>
            </a:r>
            <a:endParaRPr sz="2000" dirty="0">
              <a:latin typeface="RobotoRegular"/>
              <a:cs typeface="RobotoRegular"/>
            </a:endParaRPr>
          </a:p>
          <a:p>
            <a:pPr marL="309245">
              <a:lnSpc>
                <a:spcPts val="2350"/>
              </a:lnSpc>
            </a:pPr>
            <a:r>
              <a:rPr sz="2000" spc="-20" dirty="0">
                <a:solidFill>
                  <a:srgbClr val="303030"/>
                </a:solidFill>
                <a:latin typeface="RobotoRegular"/>
                <a:cs typeface="RobotoRegular"/>
              </a:rPr>
              <a:t>id</a:t>
            </a:r>
            <a:r>
              <a:rPr sz="2000" spc="-20">
                <a:solidFill>
                  <a:srgbClr val="303030"/>
                </a:solidFill>
                <a:latin typeface="RobotoRegular"/>
                <a:cs typeface="RobotoRegular"/>
              </a:rPr>
              <a:t>,</a:t>
            </a:r>
            <a:r>
              <a:rPr lang="en-IN" sz="2000" spc="-20" dirty="0">
                <a:solidFill>
                  <a:srgbClr val="303030"/>
                </a:solidFill>
                <a:latin typeface="RobotoRegular"/>
                <a:cs typeface="RobotoRegular"/>
              </a:rPr>
              <a:t> prodId,product_name, product_qty,rate,userid,customer_userid,product_prodid</a:t>
            </a:r>
            <a:endParaRPr sz="2000" dirty="0">
              <a:latin typeface="RobotoRegular"/>
              <a:cs typeface="RobotoRegular"/>
            </a:endParaRPr>
          </a:p>
          <a:p>
            <a:pPr marL="254635" indent="-242570">
              <a:lnSpc>
                <a:spcPts val="2455"/>
              </a:lnSpc>
              <a:buSzPct val="95238"/>
              <a:buAutoNum type="arabicParenR" startAt="3"/>
              <a:tabLst>
                <a:tab pos="255270" algn="l"/>
              </a:tabLst>
            </a:pPr>
            <a:r>
              <a:rPr lang="en-US" sz="2000" spc="-15" dirty="0">
                <a:solidFill>
                  <a:srgbClr val="303030"/>
                </a:solidFill>
                <a:latin typeface="RobotoRegular"/>
                <a:cs typeface="RobotoRegular"/>
              </a:rPr>
              <a:t>Table </a:t>
            </a:r>
            <a:r>
              <a:rPr lang="en-US" sz="2000" spc="15" dirty="0">
                <a:solidFill>
                  <a:srgbClr val="303030"/>
                </a:solidFill>
                <a:latin typeface="RobotoRegular"/>
                <a:cs typeface="RobotoRegular"/>
              </a:rPr>
              <a:t>name </a:t>
            </a:r>
            <a:r>
              <a:rPr sz="2000" spc="20">
                <a:solidFill>
                  <a:srgbClr val="303030"/>
                </a:solidFill>
                <a:latin typeface="RobotoRegular"/>
                <a:cs typeface="RobotoRegular"/>
              </a:rPr>
              <a:t>:</a:t>
            </a:r>
            <a:r>
              <a:rPr sz="2000" spc="-135">
                <a:solidFill>
                  <a:srgbClr val="303030"/>
                </a:solidFill>
                <a:latin typeface="RobotoRegular"/>
                <a:cs typeface="RobotoRegular"/>
              </a:rPr>
              <a:t> </a:t>
            </a:r>
            <a:r>
              <a:rPr lang="en-IN" sz="2000" spc="-5" dirty="0">
                <a:solidFill>
                  <a:srgbClr val="303030"/>
                </a:solidFill>
                <a:latin typeface="RobotoRegular"/>
                <a:cs typeface="RobotoRegular"/>
              </a:rPr>
              <a:t>Category</a:t>
            </a:r>
            <a:br>
              <a:rPr lang="en-IN" sz="2000" spc="-5" dirty="0">
                <a:solidFill>
                  <a:srgbClr val="303030"/>
                </a:solidFill>
                <a:latin typeface="RobotoRegular"/>
                <a:cs typeface="RobotoRegular"/>
              </a:rPr>
            </a:br>
            <a:r>
              <a:rPr lang="en-IN" sz="2000" spc="-5" dirty="0">
                <a:solidFill>
                  <a:srgbClr val="303030"/>
                </a:solidFill>
                <a:latin typeface="RobotoRegular"/>
                <a:cs typeface="RobotoRegular"/>
              </a:rPr>
              <a:t>catid,catimage,catname</a:t>
            </a:r>
          </a:p>
          <a:p>
            <a:pPr marL="254635" indent="-242570">
              <a:lnSpc>
                <a:spcPts val="2350"/>
              </a:lnSpc>
              <a:buSzPct val="95238"/>
              <a:buAutoNum type="arabicParenR" startAt="4"/>
              <a:tabLst>
                <a:tab pos="255270" algn="l"/>
              </a:tabLst>
            </a:pPr>
            <a:r>
              <a:rPr lang="en-US" sz="2000" spc="-15" dirty="0">
                <a:solidFill>
                  <a:srgbClr val="303030"/>
                </a:solidFill>
                <a:latin typeface="RobotoRegular"/>
                <a:cs typeface="RobotoRegular"/>
              </a:rPr>
              <a:t>Table </a:t>
            </a:r>
            <a:r>
              <a:rPr lang="en-US" sz="2000" spc="15" dirty="0">
                <a:solidFill>
                  <a:srgbClr val="303030"/>
                </a:solidFill>
                <a:latin typeface="RobotoRegular"/>
                <a:cs typeface="RobotoRegular"/>
              </a:rPr>
              <a:t>name </a:t>
            </a:r>
            <a:r>
              <a:rPr sz="2000">
                <a:solidFill>
                  <a:srgbClr val="303030"/>
                </a:solidFill>
                <a:latin typeface="RobotoRegular"/>
                <a:cs typeface="RobotoRegular"/>
              </a:rPr>
              <a:t>:</a:t>
            </a:r>
            <a:r>
              <a:rPr sz="2000" spc="-150">
                <a:solidFill>
                  <a:srgbClr val="303030"/>
                </a:solidFill>
                <a:latin typeface="RobotoRegular"/>
                <a:cs typeface="RobotoRegular"/>
              </a:rPr>
              <a:t> </a:t>
            </a:r>
            <a:r>
              <a:rPr lang="en-IN" sz="2000" spc="15" dirty="0">
                <a:solidFill>
                  <a:srgbClr val="303030"/>
                </a:solidFill>
                <a:latin typeface="RobotoRegular"/>
                <a:cs typeface="RobotoRegular"/>
              </a:rPr>
              <a:t>order_details</a:t>
            </a:r>
            <a:br>
              <a:rPr lang="en-IN" sz="2000" spc="15" dirty="0">
                <a:solidFill>
                  <a:srgbClr val="303030"/>
                </a:solidFill>
                <a:latin typeface="RobotoRegular"/>
                <a:cs typeface="RobotoRegular"/>
              </a:rPr>
            </a:br>
            <a:r>
              <a:rPr lang="en-IN" sz="2000" spc="15" dirty="0">
                <a:solidFill>
                  <a:srgbClr val="303030"/>
                </a:solidFill>
                <a:latin typeface="RobotoRegular"/>
                <a:cs typeface="RobotoRegular"/>
              </a:rPr>
              <a:t>id,orderid,price,proid,qty,order_id,product_id</a:t>
            </a:r>
          </a:p>
          <a:p>
            <a:pPr marL="254635" indent="-242570">
              <a:lnSpc>
                <a:spcPts val="2350"/>
              </a:lnSpc>
              <a:buSzPct val="95238"/>
              <a:buAutoNum type="arabicParenR" startAt="4"/>
              <a:tabLst>
                <a:tab pos="255270" algn="l"/>
              </a:tabLst>
            </a:pPr>
            <a:r>
              <a:rPr lang="en-US" sz="2000" spc="-15" dirty="0">
                <a:solidFill>
                  <a:srgbClr val="303030"/>
                </a:solidFill>
                <a:latin typeface="RobotoRegular"/>
                <a:cs typeface="RobotoRegular"/>
              </a:rPr>
              <a:t>Table </a:t>
            </a:r>
            <a:r>
              <a:rPr lang="en-US" sz="2000" spc="15" dirty="0">
                <a:solidFill>
                  <a:srgbClr val="303030"/>
                </a:solidFill>
                <a:latin typeface="RobotoRegular"/>
                <a:cs typeface="RobotoRegular"/>
              </a:rPr>
              <a:t>name </a:t>
            </a:r>
            <a:r>
              <a:rPr lang="en-IN" sz="2000" spc="15" dirty="0">
                <a:solidFill>
                  <a:srgbClr val="303030"/>
                </a:solidFill>
                <a:latin typeface="RobotoRegular"/>
                <a:cs typeface="RobotoRegular"/>
              </a:rPr>
              <a:t>: orders</a:t>
            </a:r>
            <a:br>
              <a:rPr lang="en-IN" sz="2000" spc="15" dirty="0">
                <a:solidFill>
                  <a:srgbClr val="303030"/>
                </a:solidFill>
                <a:latin typeface="RobotoRegular"/>
                <a:cs typeface="RobotoRegular"/>
              </a:rPr>
            </a:br>
            <a:r>
              <a:rPr lang="en-IN" sz="2000" spc="15" dirty="0">
                <a:solidFill>
                  <a:srgbClr val="303030"/>
                </a:solidFill>
                <a:latin typeface="RobotoRegular"/>
                <a:cs typeface="RobotoRegular"/>
              </a:rPr>
              <a:t>id,bill_addr,cartno,orderdate,ship_addr,status,userid</a:t>
            </a:r>
          </a:p>
          <a:p>
            <a:pPr marL="254635" indent="-242570">
              <a:lnSpc>
                <a:spcPts val="2350"/>
              </a:lnSpc>
              <a:buSzPct val="95238"/>
              <a:buAutoNum type="arabicParenR" startAt="4"/>
              <a:tabLst>
                <a:tab pos="255270" algn="l"/>
              </a:tabLst>
            </a:pPr>
            <a:r>
              <a:rPr lang="en-US" sz="2000" spc="-15" dirty="0">
                <a:solidFill>
                  <a:srgbClr val="303030"/>
                </a:solidFill>
                <a:latin typeface="RobotoRegular"/>
                <a:cs typeface="RobotoRegular"/>
              </a:rPr>
              <a:t>Table </a:t>
            </a:r>
            <a:r>
              <a:rPr lang="en-US" sz="2000" spc="15" dirty="0">
                <a:solidFill>
                  <a:srgbClr val="303030"/>
                </a:solidFill>
                <a:latin typeface="RobotoRegular"/>
                <a:cs typeface="RobotoRegular"/>
              </a:rPr>
              <a:t>name </a:t>
            </a:r>
            <a:r>
              <a:rPr lang="en-IN" sz="2000" spc="15" dirty="0">
                <a:solidFill>
                  <a:srgbClr val="303030"/>
                </a:solidFill>
                <a:latin typeface="RobotoRegular"/>
                <a:cs typeface="RobotoRegular"/>
              </a:rPr>
              <a:t>: product:</a:t>
            </a:r>
          </a:p>
          <a:p>
            <a:pPr marL="12065">
              <a:lnSpc>
                <a:spcPts val="2350"/>
              </a:lnSpc>
              <a:buSzPct val="95238"/>
              <a:tabLst>
                <a:tab pos="255270" algn="l"/>
              </a:tabLst>
            </a:pPr>
            <a:r>
              <a:rPr lang="en-IN" sz="2000" spc="15" dirty="0">
                <a:solidFill>
                  <a:srgbClr val="303030"/>
                </a:solidFill>
                <a:latin typeface="RobotoRegular"/>
                <a:cs typeface="RobotoRegular"/>
              </a:rPr>
              <a:t>proid,catid,pic,pname,price,product_description,qty,category_catid</a:t>
            </a:r>
          </a:p>
          <a:p>
            <a:pPr marL="12700">
              <a:lnSpc>
                <a:spcPts val="2490"/>
              </a:lnSpc>
              <a:spcBef>
                <a:spcPts val="105"/>
              </a:spcBef>
            </a:pPr>
            <a:r>
              <a:rPr lang="en-IN" sz="2000" spc="15" dirty="0">
                <a:solidFill>
                  <a:srgbClr val="303030"/>
                </a:solidFill>
                <a:latin typeface="RobotoRegular"/>
                <a:cs typeface="RobotoRegular"/>
              </a:rPr>
              <a:t>7)</a:t>
            </a:r>
            <a:r>
              <a:rPr lang="en-US" sz="2000" spc="-15" dirty="0">
                <a:solidFill>
                  <a:srgbClr val="303030"/>
                </a:solidFill>
                <a:latin typeface="RobotoRegular"/>
                <a:cs typeface="RobotoRegular"/>
              </a:rPr>
              <a:t> Table </a:t>
            </a:r>
            <a:r>
              <a:rPr lang="en-US" sz="2000" spc="15" dirty="0">
                <a:solidFill>
                  <a:srgbClr val="303030"/>
                </a:solidFill>
                <a:latin typeface="RobotoRegular"/>
                <a:cs typeface="RobotoRegular"/>
              </a:rPr>
              <a:t>name </a:t>
            </a:r>
            <a:r>
              <a:rPr lang="en-US" sz="2000" dirty="0">
                <a:solidFill>
                  <a:srgbClr val="303030"/>
                </a:solidFill>
                <a:latin typeface="RobotoRegular"/>
                <a:cs typeface="RobotoRegular"/>
              </a:rPr>
              <a:t>: </a:t>
            </a:r>
            <a:r>
              <a:rPr lang="en-US" sz="2000" spc="315" dirty="0">
                <a:solidFill>
                  <a:srgbClr val="303030"/>
                </a:solidFill>
                <a:latin typeface="RobotoRegular"/>
                <a:cs typeface="RobotoRegular"/>
              </a:rPr>
              <a:t> </a:t>
            </a:r>
            <a:r>
              <a:rPr lang="en-US" sz="2000" spc="-25" dirty="0">
                <a:solidFill>
                  <a:srgbClr val="303030"/>
                </a:solidFill>
                <a:latin typeface="RobotoRegular"/>
                <a:cs typeface="RobotoRegular"/>
              </a:rPr>
              <a:t>Admin_User</a:t>
            </a:r>
            <a:endParaRPr lang="en-US" sz="2000" dirty="0">
              <a:latin typeface="RobotoRegular"/>
              <a:cs typeface="RobotoRegular"/>
            </a:endParaRPr>
          </a:p>
          <a:p>
            <a:pPr marL="12700" marR="613410">
              <a:lnSpc>
                <a:spcPts val="2460"/>
              </a:lnSpc>
              <a:spcBef>
                <a:spcPts val="100"/>
              </a:spcBef>
            </a:pPr>
            <a:r>
              <a:rPr lang="en-US" sz="2000" spc="-20" dirty="0">
                <a:solidFill>
                  <a:srgbClr val="303030"/>
                </a:solidFill>
                <a:latin typeface="RobotoRegular"/>
                <a:cs typeface="RobotoRegular"/>
              </a:rPr>
              <a:t> userid </a:t>
            </a:r>
            <a:r>
              <a:rPr lang="en-US" sz="2000" spc="-10" dirty="0">
                <a:solidFill>
                  <a:srgbClr val="303030"/>
                </a:solidFill>
                <a:latin typeface="RobotoRegular"/>
                <a:cs typeface="RobotoRegular"/>
              </a:rPr>
              <a:t>.</a:t>
            </a:r>
          </a:p>
          <a:p>
            <a:pPr marL="12065">
              <a:lnSpc>
                <a:spcPts val="2350"/>
              </a:lnSpc>
              <a:buSzPct val="95238"/>
              <a:tabLst>
                <a:tab pos="255270" algn="l"/>
              </a:tabLst>
            </a:pPr>
            <a:endParaRPr lang="en-IN" sz="2000" spc="15" dirty="0">
              <a:solidFill>
                <a:srgbClr val="303030"/>
              </a:solidFill>
              <a:latin typeface="RobotoRegular"/>
              <a:cs typeface="RobotoRegular"/>
            </a:endParaRPr>
          </a:p>
          <a:p>
            <a:pPr marL="12065">
              <a:lnSpc>
                <a:spcPts val="2350"/>
              </a:lnSpc>
              <a:buSzPct val="95238"/>
              <a:tabLst>
                <a:tab pos="255270" algn="l"/>
              </a:tabLst>
            </a:pPr>
            <a:endParaRPr sz="2000" dirty="0">
              <a:latin typeface="RobotoRegular"/>
              <a:cs typeface="RobotoRegul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17522" y="279294"/>
            <a:ext cx="2606040" cy="503984"/>
          </a:xfrm>
          <a:prstGeom prst="rect">
            <a:avLst/>
          </a:prstGeom>
        </p:spPr>
        <p:txBody>
          <a:bodyPr vert="horz" wrap="square" lIns="0" tIns="11430" rIns="0" bIns="0" rtlCol="0">
            <a:spAutoFit/>
          </a:bodyPr>
          <a:lstStyle/>
          <a:p>
            <a:pPr marL="12700">
              <a:lnSpc>
                <a:spcPct val="100000"/>
              </a:lnSpc>
              <a:spcBef>
                <a:spcPts val="90"/>
              </a:spcBef>
            </a:pPr>
            <a:r>
              <a:rPr sz="3200" spc="-10" dirty="0"/>
              <a:t>Home</a:t>
            </a:r>
            <a:r>
              <a:rPr sz="3200" spc="-70" dirty="0"/>
              <a:t> </a:t>
            </a:r>
            <a:r>
              <a:rPr sz="3200" spc="-20" dirty="0"/>
              <a:t>Page:</a:t>
            </a:r>
            <a:endParaRPr sz="32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900" y="876300"/>
            <a:ext cx="9601200" cy="501491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17522" y="323850"/>
            <a:ext cx="3868420" cy="503984"/>
          </a:xfrm>
          <a:prstGeom prst="rect">
            <a:avLst/>
          </a:prstGeom>
        </p:spPr>
        <p:txBody>
          <a:bodyPr vert="horz" wrap="square" lIns="0" tIns="11430" rIns="0" bIns="0" rtlCol="0">
            <a:spAutoFit/>
          </a:bodyPr>
          <a:lstStyle/>
          <a:p>
            <a:pPr marL="12700">
              <a:lnSpc>
                <a:spcPct val="100000"/>
              </a:lnSpc>
              <a:spcBef>
                <a:spcPts val="90"/>
              </a:spcBef>
            </a:pPr>
            <a:r>
              <a:rPr sz="3200" spc="-15" dirty="0"/>
              <a:t>Registration</a:t>
            </a:r>
            <a:r>
              <a:rPr sz="3200" spc="-35" dirty="0"/>
              <a:t> </a:t>
            </a:r>
            <a:r>
              <a:rPr sz="3200" spc="-20" dirty="0"/>
              <a:t>Page:</a:t>
            </a:r>
            <a:endParaRPr sz="32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952500"/>
            <a:ext cx="8534400" cy="4800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17522" y="279294"/>
            <a:ext cx="2502535" cy="503984"/>
          </a:xfrm>
          <a:prstGeom prst="rect">
            <a:avLst/>
          </a:prstGeom>
        </p:spPr>
        <p:txBody>
          <a:bodyPr vert="horz" wrap="square" lIns="0" tIns="11430" rIns="0" bIns="0" rtlCol="0">
            <a:spAutoFit/>
          </a:bodyPr>
          <a:lstStyle/>
          <a:p>
            <a:pPr marL="12700">
              <a:lnSpc>
                <a:spcPct val="100000"/>
              </a:lnSpc>
              <a:spcBef>
                <a:spcPts val="90"/>
              </a:spcBef>
            </a:pPr>
            <a:r>
              <a:rPr sz="3200" spc="-10" dirty="0"/>
              <a:t>Login</a:t>
            </a:r>
            <a:r>
              <a:rPr sz="3200" spc="-35" dirty="0"/>
              <a:t> </a:t>
            </a:r>
            <a:r>
              <a:rPr sz="3200" spc="-20" dirty="0"/>
              <a:t>Page:</a:t>
            </a:r>
            <a:endParaRPr sz="32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952500"/>
            <a:ext cx="8534400" cy="48006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200</TotalTime>
  <Words>508</Words>
  <Application>Microsoft Office PowerPoint</Application>
  <PresentationFormat>Custom</PresentationFormat>
  <Paragraphs>60</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Roboto</vt:lpstr>
      <vt:lpstr>RobotoRegular</vt:lpstr>
      <vt:lpstr>Office Theme</vt:lpstr>
      <vt:lpstr>Project Name :E-Commerce Website “Nursery”</vt:lpstr>
      <vt:lpstr>Objective:</vt:lpstr>
      <vt:lpstr>Flow :</vt:lpstr>
      <vt:lpstr>Admin :</vt:lpstr>
      <vt:lpstr>Flow diagram:</vt:lpstr>
      <vt:lpstr>Schema:</vt:lpstr>
      <vt:lpstr>Home Page:</vt:lpstr>
      <vt:lpstr>Registration Page:</vt:lpstr>
      <vt:lpstr>Login Page:</vt:lpstr>
      <vt:lpstr>User Registration:</vt:lpstr>
      <vt:lpstr>Dashboard:</vt:lpstr>
      <vt:lpstr>Admin Page:</vt:lpstr>
      <vt:lpstr>Product Output:</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Name : AgroLink</dc:title>
  <dc:creator>Rohit Phargade</dc:creator>
  <cp:lastModifiedBy>Mangesh</cp:lastModifiedBy>
  <cp:revision>19</cp:revision>
  <dcterms:created xsi:type="dcterms:W3CDTF">2021-09-27T09:18:57Z</dcterms:created>
  <dcterms:modified xsi:type="dcterms:W3CDTF">2021-09-29T06:00:43Z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2021-09-27T00:00:00Z</vt:filetime>
  </property>
</Properties>
</file>